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9" r:id="rId2"/>
    <p:sldId id="261" r:id="rId3"/>
    <p:sldId id="282" r:id="rId4"/>
    <p:sldId id="280" r:id="rId5"/>
    <p:sldId id="281" r:id="rId6"/>
    <p:sldId id="285" r:id="rId7"/>
    <p:sldId id="283" r:id="rId8"/>
    <p:sldId id="284" r:id="rId9"/>
    <p:sldId id="272" r:id="rId10"/>
    <p:sldId id="266" r:id="rId11"/>
    <p:sldId id="273" r:id="rId12"/>
    <p:sldId id="289" r:id="rId13"/>
    <p:sldId id="291" r:id="rId14"/>
    <p:sldId id="290" r:id="rId15"/>
    <p:sldId id="292" r:id="rId16"/>
    <p:sldId id="293" r:id="rId17"/>
    <p:sldId id="294" r:id="rId18"/>
    <p:sldId id="295" r:id="rId19"/>
    <p:sldId id="296" r:id="rId20"/>
    <p:sldId id="277" r:id="rId21"/>
    <p:sldId id="297" r:id="rId22"/>
    <p:sldId id="298" r:id="rId23"/>
    <p:sldId id="276" r:id="rId24"/>
    <p:sldId id="274" r:id="rId25"/>
    <p:sldId id="275" r:id="rId26"/>
    <p:sldId id="300" r:id="rId27"/>
    <p:sldId id="301" r:id="rId28"/>
    <p:sldId id="286" r:id="rId29"/>
    <p:sldId id="287" r:id="rId30"/>
    <p:sldId id="288" r:id="rId31"/>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8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1758" autoAdjust="0"/>
  </p:normalViewPr>
  <p:slideViewPr>
    <p:cSldViewPr snapToGrid="0">
      <p:cViewPr varScale="1">
        <p:scale>
          <a:sx n="116" d="100"/>
          <a:sy n="116" d="100"/>
        </p:scale>
        <p:origin x="416" y="184"/>
      </p:cViewPr>
      <p:guideLst>
        <p:guide orient="horz" pos="2160"/>
        <p:guide pos="3840"/>
      </p:guideLst>
    </p:cSldViewPr>
  </p:slideViewPr>
  <p:outlineViewPr>
    <p:cViewPr>
      <p:scale>
        <a:sx n="33" d="100"/>
        <a:sy n="33" d="100"/>
      </p:scale>
      <p:origin x="0" y="-1734"/>
    </p:cViewPr>
  </p:outlineViewPr>
  <p:notesTextViewPr>
    <p:cViewPr>
      <p:scale>
        <a:sx n="1" d="1"/>
        <a:sy n="1" d="1"/>
      </p:scale>
      <p:origin x="0" y="0"/>
    </p:cViewPr>
  </p:notesTextViewPr>
  <p:sorterViewPr>
    <p:cViewPr>
      <p:scale>
        <a:sx n="1" d="1"/>
        <a:sy n="1" d="1"/>
      </p:scale>
      <p:origin x="0" y="0"/>
    </p:cViewPr>
  </p:sorterViewPr>
  <p:notesViewPr>
    <p:cSldViewPr snapToGrid="0">
      <p:cViewPr varScale="1">
        <p:scale>
          <a:sx n="89" d="100"/>
          <a:sy n="89" d="100"/>
        </p:scale>
        <p:origin x="381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59AF85-948D-47E4-ACB8-10FF56B1DF1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E217EF54-ABAD-44FC-8A83-D275CC783F80}">
      <dgm:prSet phldrT="[Text]"/>
      <dgm:spPr/>
      <dgm:t>
        <a:bodyPr/>
        <a:lstStyle/>
        <a:p>
          <a:r>
            <a:rPr lang="en-US" dirty="0"/>
            <a:t>Impact</a:t>
          </a:r>
        </a:p>
      </dgm:t>
    </dgm:pt>
    <dgm:pt modelId="{B1936D61-9AAB-4D17-9690-A8556FDA8CB9}" type="parTrans" cxnId="{EE98CE0E-C7A2-49A4-AC70-584B99CB4855}">
      <dgm:prSet/>
      <dgm:spPr/>
      <dgm:t>
        <a:bodyPr/>
        <a:lstStyle/>
        <a:p>
          <a:endParaRPr lang="en-US"/>
        </a:p>
      </dgm:t>
    </dgm:pt>
    <dgm:pt modelId="{A8AC30E0-C8E0-4D31-ADAB-A42BBC7E3DC9}" type="sibTrans" cxnId="{EE98CE0E-C7A2-49A4-AC70-584B99CB4855}">
      <dgm:prSet/>
      <dgm:spPr/>
      <dgm:t>
        <a:bodyPr/>
        <a:lstStyle/>
        <a:p>
          <a:endParaRPr lang="en-US"/>
        </a:p>
      </dgm:t>
    </dgm:pt>
    <dgm:pt modelId="{E6AF4D91-B3B1-40D5-901A-828FC187995F}">
      <dgm:prSet phldrT="[Text]" custT="1"/>
      <dgm:spPr/>
      <dgm:t>
        <a:bodyPr/>
        <a:lstStyle/>
        <a:p>
          <a:r>
            <a:rPr lang="en-US" sz="1800" dirty="0"/>
            <a:t>Increase in visits to library by first time users and Geography undergraduates</a:t>
          </a:r>
        </a:p>
      </dgm:t>
    </dgm:pt>
    <dgm:pt modelId="{7529B336-D302-4501-99EB-3F0513168D13}" type="parTrans" cxnId="{38A147FB-1437-4E63-8389-2F7E12535987}">
      <dgm:prSet/>
      <dgm:spPr/>
      <dgm:t>
        <a:bodyPr/>
        <a:lstStyle/>
        <a:p>
          <a:endParaRPr lang="en-US"/>
        </a:p>
      </dgm:t>
    </dgm:pt>
    <dgm:pt modelId="{72B0DAF8-CE53-42E1-BFB6-C6DF79C3CA37}" type="sibTrans" cxnId="{38A147FB-1437-4E63-8389-2F7E12535987}">
      <dgm:prSet/>
      <dgm:spPr/>
      <dgm:t>
        <a:bodyPr/>
        <a:lstStyle/>
        <a:p>
          <a:endParaRPr lang="en-US"/>
        </a:p>
      </dgm:t>
    </dgm:pt>
    <dgm:pt modelId="{44CAAAD0-954A-4CE3-B876-0F4C3C176935}">
      <dgm:prSet phldrT="[Text]" custT="1"/>
      <dgm:spPr/>
      <dgm:t>
        <a:bodyPr/>
        <a:lstStyle/>
        <a:p>
          <a:r>
            <a:rPr lang="en-US" sz="1800" dirty="0"/>
            <a:t>Increase in inter-library loan requests</a:t>
          </a:r>
        </a:p>
      </dgm:t>
    </dgm:pt>
    <dgm:pt modelId="{398B5C2C-2672-4BFC-9549-EC53C4CB1514}" type="parTrans" cxnId="{2AF66523-0701-4F43-8F16-D8AE17665A72}">
      <dgm:prSet/>
      <dgm:spPr/>
      <dgm:t>
        <a:bodyPr/>
        <a:lstStyle/>
        <a:p>
          <a:endParaRPr lang="en-US"/>
        </a:p>
      </dgm:t>
    </dgm:pt>
    <dgm:pt modelId="{FA4F753A-17B8-4474-B43C-3B801888C78D}" type="sibTrans" cxnId="{2AF66523-0701-4F43-8F16-D8AE17665A72}">
      <dgm:prSet/>
      <dgm:spPr/>
      <dgm:t>
        <a:bodyPr/>
        <a:lstStyle/>
        <a:p>
          <a:endParaRPr lang="en-US"/>
        </a:p>
      </dgm:t>
    </dgm:pt>
    <dgm:pt modelId="{F7B784BF-B21B-4E73-88B6-CF41544BC992}">
      <dgm:prSet phldrT="[Text]" custT="1"/>
      <dgm:spPr/>
      <dgm:t>
        <a:bodyPr/>
        <a:lstStyle/>
        <a:p>
          <a:r>
            <a:rPr lang="en-US" sz="1800" dirty="0"/>
            <a:t>Catalogue is accessible from (almost) anywhere</a:t>
          </a:r>
        </a:p>
      </dgm:t>
    </dgm:pt>
    <dgm:pt modelId="{496263D0-90F8-4190-91DB-30C9D5674B65}" type="parTrans" cxnId="{C42B6BCF-F214-4B60-B0DD-4CCD7887FFA3}">
      <dgm:prSet/>
      <dgm:spPr/>
      <dgm:t>
        <a:bodyPr/>
        <a:lstStyle/>
        <a:p>
          <a:endParaRPr lang="en-US"/>
        </a:p>
      </dgm:t>
    </dgm:pt>
    <dgm:pt modelId="{EF350DD3-9483-4746-A726-88D8133BFD05}" type="sibTrans" cxnId="{C42B6BCF-F214-4B60-B0DD-4CCD7887FFA3}">
      <dgm:prSet/>
      <dgm:spPr/>
      <dgm:t>
        <a:bodyPr/>
        <a:lstStyle/>
        <a:p>
          <a:endParaRPr lang="en-US"/>
        </a:p>
      </dgm:t>
    </dgm:pt>
    <dgm:pt modelId="{AA144CAF-2942-4B2A-92BC-C28F85F146A6}" type="pres">
      <dgm:prSet presAssocID="{BF59AF85-948D-47E4-ACB8-10FF56B1DF13}" presName="theList" presStyleCnt="0">
        <dgm:presLayoutVars>
          <dgm:dir/>
          <dgm:animLvl val="lvl"/>
          <dgm:resizeHandles val="exact"/>
        </dgm:presLayoutVars>
      </dgm:prSet>
      <dgm:spPr/>
    </dgm:pt>
    <dgm:pt modelId="{91733881-F46B-4F9E-9E93-970CEF5570C2}" type="pres">
      <dgm:prSet presAssocID="{E217EF54-ABAD-44FC-8A83-D275CC783F80}" presName="compNode" presStyleCnt="0"/>
      <dgm:spPr/>
    </dgm:pt>
    <dgm:pt modelId="{D14C8332-7651-4063-83F8-238E508F26A0}" type="pres">
      <dgm:prSet presAssocID="{E217EF54-ABAD-44FC-8A83-D275CC783F80}" presName="aNode" presStyleLbl="bgShp" presStyleIdx="0" presStyleCnt="1" custLinFactNeighborX="14317" custLinFactNeighborY="0"/>
      <dgm:spPr/>
    </dgm:pt>
    <dgm:pt modelId="{6164EF9A-E4BB-47F2-8E2D-31F48CD7E381}" type="pres">
      <dgm:prSet presAssocID="{E217EF54-ABAD-44FC-8A83-D275CC783F80}" presName="textNode" presStyleLbl="bgShp" presStyleIdx="0" presStyleCnt="1"/>
      <dgm:spPr/>
    </dgm:pt>
    <dgm:pt modelId="{2D8FD4F0-754A-474A-87BF-5D8D978342C2}" type="pres">
      <dgm:prSet presAssocID="{E217EF54-ABAD-44FC-8A83-D275CC783F80}" presName="compChildNode" presStyleCnt="0"/>
      <dgm:spPr/>
    </dgm:pt>
    <dgm:pt modelId="{BB95D943-86EC-4CEA-8796-5E47D79C391E}" type="pres">
      <dgm:prSet presAssocID="{E217EF54-ABAD-44FC-8A83-D275CC783F80}" presName="theInnerList" presStyleCnt="0"/>
      <dgm:spPr/>
    </dgm:pt>
    <dgm:pt modelId="{58AF1839-F5BF-4F3F-BB66-46A0ED5C8FF1}" type="pres">
      <dgm:prSet presAssocID="{F7B784BF-B21B-4E73-88B6-CF41544BC992}" presName="childNode" presStyleLbl="node1" presStyleIdx="0" presStyleCnt="3">
        <dgm:presLayoutVars>
          <dgm:bulletEnabled val="1"/>
        </dgm:presLayoutVars>
      </dgm:prSet>
      <dgm:spPr/>
    </dgm:pt>
    <dgm:pt modelId="{81E90EC4-A089-4DC7-8421-A03E9F1E4181}" type="pres">
      <dgm:prSet presAssocID="{F7B784BF-B21B-4E73-88B6-CF41544BC992}" presName="aSpace2" presStyleCnt="0"/>
      <dgm:spPr/>
    </dgm:pt>
    <dgm:pt modelId="{8CF8A98D-2C9E-4B59-9F96-50C998F73A0F}" type="pres">
      <dgm:prSet presAssocID="{E6AF4D91-B3B1-40D5-901A-828FC187995F}" presName="childNode" presStyleLbl="node1" presStyleIdx="1" presStyleCnt="3">
        <dgm:presLayoutVars>
          <dgm:bulletEnabled val="1"/>
        </dgm:presLayoutVars>
      </dgm:prSet>
      <dgm:spPr/>
    </dgm:pt>
    <dgm:pt modelId="{E4CD505A-29E1-46B0-9203-41330B1905F5}" type="pres">
      <dgm:prSet presAssocID="{E6AF4D91-B3B1-40D5-901A-828FC187995F}" presName="aSpace2" presStyleCnt="0"/>
      <dgm:spPr/>
    </dgm:pt>
    <dgm:pt modelId="{9120887F-0875-4B08-ACDC-3C16BDDB133E}" type="pres">
      <dgm:prSet presAssocID="{44CAAAD0-954A-4CE3-B876-0F4C3C176935}" presName="childNode" presStyleLbl="node1" presStyleIdx="2" presStyleCnt="3">
        <dgm:presLayoutVars>
          <dgm:bulletEnabled val="1"/>
        </dgm:presLayoutVars>
      </dgm:prSet>
      <dgm:spPr/>
    </dgm:pt>
  </dgm:ptLst>
  <dgm:cxnLst>
    <dgm:cxn modelId="{61EEE407-0C1F-4A26-A8A6-087636B8396F}" type="presOf" srcId="{E217EF54-ABAD-44FC-8A83-D275CC783F80}" destId="{6164EF9A-E4BB-47F2-8E2D-31F48CD7E381}" srcOrd="1" destOrd="0" presId="urn:microsoft.com/office/officeart/2005/8/layout/lProcess2"/>
    <dgm:cxn modelId="{0662F90B-26ED-4CC4-9881-2E14FC08AD25}" type="presOf" srcId="{BF59AF85-948D-47E4-ACB8-10FF56B1DF13}" destId="{AA144CAF-2942-4B2A-92BC-C28F85F146A6}" srcOrd="0" destOrd="0" presId="urn:microsoft.com/office/officeart/2005/8/layout/lProcess2"/>
    <dgm:cxn modelId="{EE98CE0E-C7A2-49A4-AC70-584B99CB4855}" srcId="{BF59AF85-948D-47E4-ACB8-10FF56B1DF13}" destId="{E217EF54-ABAD-44FC-8A83-D275CC783F80}" srcOrd="0" destOrd="0" parTransId="{B1936D61-9AAB-4D17-9690-A8556FDA8CB9}" sibTransId="{A8AC30E0-C8E0-4D31-ADAB-A42BBC7E3DC9}"/>
    <dgm:cxn modelId="{2AF66523-0701-4F43-8F16-D8AE17665A72}" srcId="{E217EF54-ABAD-44FC-8A83-D275CC783F80}" destId="{44CAAAD0-954A-4CE3-B876-0F4C3C176935}" srcOrd="2" destOrd="0" parTransId="{398B5C2C-2672-4BFC-9549-EC53C4CB1514}" sibTransId="{FA4F753A-17B8-4474-B43C-3B801888C78D}"/>
    <dgm:cxn modelId="{FA546468-6B89-47C2-8D02-73A34ED03B49}" type="presOf" srcId="{E217EF54-ABAD-44FC-8A83-D275CC783F80}" destId="{D14C8332-7651-4063-83F8-238E508F26A0}" srcOrd="0" destOrd="0" presId="urn:microsoft.com/office/officeart/2005/8/layout/lProcess2"/>
    <dgm:cxn modelId="{38356E6E-781A-4145-8C08-807075FC53D8}" type="presOf" srcId="{E6AF4D91-B3B1-40D5-901A-828FC187995F}" destId="{8CF8A98D-2C9E-4B59-9F96-50C998F73A0F}" srcOrd="0" destOrd="0" presId="urn:microsoft.com/office/officeart/2005/8/layout/lProcess2"/>
    <dgm:cxn modelId="{8B06F39A-77CA-4944-B01C-A96D35D56736}" type="presOf" srcId="{F7B784BF-B21B-4E73-88B6-CF41544BC992}" destId="{58AF1839-F5BF-4F3F-BB66-46A0ED5C8FF1}" srcOrd="0" destOrd="0" presId="urn:microsoft.com/office/officeart/2005/8/layout/lProcess2"/>
    <dgm:cxn modelId="{C42B6BCF-F214-4B60-B0DD-4CCD7887FFA3}" srcId="{E217EF54-ABAD-44FC-8A83-D275CC783F80}" destId="{F7B784BF-B21B-4E73-88B6-CF41544BC992}" srcOrd="0" destOrd="0" parTransId="{496263D0-90F8-4190-91DB-30C9D5674B65}" sibTransId="{EF350DD3-9483-4746-A726-88D8133BFD05}"/>
    <dgm:cxn modelId="{7800ACCF-E998-4D3D-B191-13D8D90A2D45}" type="presOf" srcId="{44CAAAD0-954A-4CE3-B876-0F4C3C176935}" destId="{9120887F-0875-4B08-ACDC-3C16BDDB133E}" srcOrd="0" destOrd="0" presId="urn:microsoft.com/office/officeart/2005/8/layout/lProcess2"/>
    <dgm:cxn modelId="{38A147FB-1437-4E63-8389-2F7E12535987}" srcId="{E217EF54-ABAD-44FC-8A83-D275CC783F80}" destId="{E6AF4D91-B3B1-40D5-901A-828FC187995F}" srcOrd="1" destOrd="0" parTransId="{7529B336-D302-4501-99EB-3F0513168D13}" sibTransId="{72B0DAF8-CE53-42E1-BFB6-C6DF79C3CA37}"/>
    <dgm:cxn modelId="{7EA48CE6-8B6E-4FB8-9815-B2382E1A3B20}" type="presParOf" srcId="{AA144CAF-2942-4B2A-92BC-C28F85F146A6}" destId="{91733881-F46B-4F9E-9E93-970CEF5570C2}" srcOrd="0" destOrd="0" presId="urn:microsoft.com/office/officeart/2005/8/layout/lProcess2"/>
    <dgm:cxn modelId="{D80ED44D-BD0B-40F5-92CB-44B0D42C4CD6}" type="presParOf" srcId="{91733881-F46B-4F9E-9E93-970CEF5570C2}" destId="{D14C8332-7651-4063-83F8-238E508F26A0}" srcOrd="0" destOrd="0" presId="urn:microsoft.com/office/officeart/2005/8/layout/lProcess2"/>
    <dgm:cxn modelId="{688057EB-3EC0-40F9-AFD0-5207BB60F7EC}" type="presParOf" srcId="{91733881-F46B-4F9E-9E93-970CEF5570C2}" destId="{6164EF9A-E4BB-47F2-8E2D-31F48CD7E381}" srcOrd="1" destOrd="0" presId="urn:microsoft.com/office/officeart/2005/8/layout/lProcess2"/>
    <dgm:cxn modelId="{39E517C7-2E53-4BF5-843C-19CB9C8D4D3D}" type="presParOf" srcId="{91733881-F46B-4F9E-9E93-970CEF5570C2}" destId="{2D8FD4F0-754A-474A-87BF-5D8D978342C2}" srcOrd="2" destOrd="0" presId="urn:microsoft.com/office/officeart/2005/8/layout/lProcess2"/>
    <dgm:cxn modelId="{160948F6-D412-4653-B04F-65A8E718080F}" type="presParOf" srcId="{2D8FD4F0-754A-474A-87BF-5D8D978342C2}" destId="{BB95D943-86EC-4CEA-8796-5E47D79C391E}" srcOrd="0" destOrd="0" presId="urn:microsoft.com/office/officeart/2005/8/layout/lProcess2"/>
    <dgm:cxn modelId="{836D88FA-2F40-40C2-90B9-D27E539C8CC5}" type="presParOf" srcId="{BB95D943-86EC-4CEA-8796-5E47D79C391E}" destId="{58AF1839-F5BF-4F3F-BB66-46A0ED5C8FF1}" srcOrd="0" destOrd="0" presId="urn:microsoft.com/office/officeart/2005/8/layout/lProcess2"/>
    <dgm:cxn modelId="{9CF5F2DD-F9B3-4859-86E5-6B76A04D299C}" type="presParOf" srcId="{BB95D943-86EC-4CEA-8796-5E47D79C391E}" destId="{81E90EC4-A089-4DC7-8421-A03E9F1E4181}" srcOrd="1" destOrd="0" presId="urn:microsoft.com/office/officeart/2005/8/layout/lProcess2"/>
    <dgm:cxn modelId="{F69E8E31-2DF1-468F-9E21-3FF40CAB6A86}" type="presParOf" srcId="{BB95D943-86EC-4CEA-8796-5E47D79C391E}" destId="{8CF8A98D-2C9E-4B59-9F96-50C998F73A0F}" srcOrd="2" destOrd="0" presId="urn:microsoft.com/office/officeart/2005/8/layout/lProcess2"/>
    <dgm:cxn modelId="{28E7B8E0-E8B3-4E91-9A4B-1B7BF369FED0}" type="presParOf" srcId="{BB95D943-86EC-4CEA-8796-5E47D79C391E}" destId="{E4CD505A-29E1-46B0-9203-41330B1905F5}" srcOrd="3" destOrd="0" presId="urn:microsoft.com/office/officeart/2005/8/layout/lProcess2"/>
    <dgm:cxn modelId="{735E1A85-7976-4542-8EE3-047EE9C8332A}" type="presParOf" srcId="{BB95D943-86EC-4CEA-8796-5E47D79C391E}" destId="{9120887F-0875-4B08-ACDC-3C16BDDB133E}" srcOrd="4"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14A915-7E17-48AA-97FE-6281519EDDF9}"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GB"/>
        </a:p>
      </dgm:t>
    </dgm:pt>
    <dgm:pt modelId="{5D1F09B4-4D44-4B6F-8B50-51E8EEF77B0B}">
      <dgm:prSet phldrT="[Text]" custT="1"/>
      <dgm:spPr/>
      <dgm:t>
        <a:bodyPr/>
        <a:lstStyle/>
        <a:p>
          <a:r>
            <a:rPr lang="en-GB" sz="4400" dirty="0"/>
            <a:t>Further developments</a:t>
          </a:r>
        </a:p>
      </dgm:t>
    </dgm:pt>
    <dgm:pt modelId="{B7948CD2-928F-4ADF-B386-939C1DBBF1F3}" type="parTrans" cxnId="{F09F9793-5C4C-4E2C-B7FD-E2AC78C37752}">
      <dgm:prSet/>
      <dgm:spPr/>
      <dgm:t>
        <a:bodyPr/>
        <a:lstStyle/>
        <a:p>
          <a:endParaRPr lang="en-GB"/>
        </a:p>
      </dgm:t>
    </dgm:pt>
    <dgm:pt modelId="{4D5E8860-0E5F-40FC-A991-A66ED02D5FF6}" type="sibTrans" cxnId="{F09F9793-5C4C-4E2C-B7FD-E2AC78C37752}">
      <dgm:prSet/>
      <dgm:spPr/>
      <dgm:t>
        <a:bodyPr/>
        <a:lstStyle/>
        <a:p>
          <a:endParaRPr lang="en-GB"/>
        </a:p>
      </dgm:t>
    </dgm:pt>
    <dgm:pt modelId="{A702DFA4-35D1-4501-B8EF-80D37BE41108}">
      <dgm:prSet phldrT="[Text]"/>
      <dgm:spPr/>
      <dgm:t>
        <a:bodyPr/>
        <a:lstStyle/>
        <a:p>
          <a:r>
            <a:rPr lang="en-US" dirty="0"/>
            <a:t>Enabled creation of reading lists in </a:t>
          </a:r>
          <a:r>
            <a:rPr lang="en-US" dirty="0" err="1"/>
            <a:t>Leganto</a:t>
          </a:r>
          <a:r>
            <a:rPr lang="en-US" dirty="0"/>
            <a:t>. </a:t>
          </a:r>
          <a:endParaRPr lang="en-GB" dirty="0"/>
        </a:p>
      </dgm:t>
    </dgm:pt>
    <dgm:pt modelId="{385CDE1C-7ADD-405D-9F99-330A428DB317}" type="parTrans" cxnId="{34FE8795-D3B4-4AB3-A5BA-043D5EB042FE}">
      <dgm:prSet/>
      <dgm:spPr/>
      <dgm:t>
        <a:bodyPr/>
        <a:lstStyle/>
        <a:p>
          <a:endParaRPr lang="en-GB"/>
        </a:p>
      </dgm:t>
    </dgm:pt>
    <dgm:pt modelId="{AA4F8C55-3C82-4ACE-95D8-287D511AE770}" type="sibTrans" cxnId="{34FE8795-D3B4-4AB3-A5BA-043D5EB042FE}">
      <dgm:prSet/>
      <dgm:spPr/>
      <dgm:t>
        <a:bodyPr/>
        <a:lstStyle/>
        <a:p>
          <a:endParaRPr lang="en-GB"/>
        </a:p>
      </dgm:t>
    </dgm:pt>
    <dgm:pt modelId="{325DE789-3F4D-4B36-A248-26EFF8061F8D}">
      <dgm:prSet/>
      <dgm:spPr/>
      <dgm:t>
        <a:bodyPr/>
        <a:lstStyle/>
        <a:p>
          <a:r>
            <a:rPr lang="en-US" dirty="0">
              <a:solidFill>
                <a:schemeClr val="bg1"/>
              </a:solidFill>
            </a:rPr>
            <a:t>Using Alma facilitated transfer of low use serials to off site store </a:t>
          </a:r>
          <a:endParaRPr lang="en-GB" dirty="0"/>
        </a:p>
      </dgm:t>
    </dgm:pt>
    <dgm:pt modelId="{E21E707B-4204-432C-A756-319CA0409981}" type="parTrans" cxnId="{D6636493-A911-48FB-B5C7-234A1B4C1769}">
      <dgm:prSet/>
      <dgm:spPr/>
      <dgm:t>
        <a:bodyPr/>
        <a:lstStyle/>
        <a:p>
          <a:endParaRPr lang="en-GB"/>
        </a:p>
      </dgm:t>
    </dgm:pt>
    <dgm:pt modelId="{459007FA-82FC-44DF-9655-855032A13BC4}" type="sibTrans" cxnId="{D6636493-A911-48FB-B5C7-234A1B4C1769}">
      <dgm:prSet/>
      <dgm:spPr/>
      <dgm:t>
        <a:bodyPr/>
        <a:lstStyle/>
        <a:p>
          <a:endParaRPr lang="en-GB"/>
        </a:p>
      </dgm:t>
    </dgm:pt>
    <dgm:pt modelId="{A6B0CA7A-2C6D-46FA-BA51-CABB20F58459}" type="pres">
      <dgm:prSet presAssocID="{9914A915-7E17-48AA-97FE-6281519EDDF9}" presName="theList" presStyleCnt="0">
        <dgm:presLayoutVars>
          <dgm:dir/>
          <dgm:animLvl val="lvl"/>
          <dgm:resizeHandles val="exact"/>
        </dgm:presLayoutVars>
      </dgm:prSet>
      <dgm:spPr/>
    </dgm:pt>
    <dgm:pt modelId="{FF569C55-78A7-4D4A-90FC-962E7E96D037}" type="pres">
      <dgm:prSet presAssocID="{5D1F09B4-4D44-4B6F-8B50-51E8EEF77B0B}" presName="compNode" presStyleCnt="0"/>
      <dgm:spPr/>
    </dgm:pt>
    <dgm:pt modelId="{26FA18A6-30AB-4B37-B96F-86821735339F}" type="pres">
      <dgm:prSet presAssocID="{5D1F09B4-4D44-4B6F-8B50-51E8EEF77B0B}" presName="aNode" presStyleLbl="bgShp" presStyleIdx="0" presStyleCnt="1"/>
      <dgm:spPr/>
    </dgm:pt>
    <dgm:pt modelId="{3F8D582B-9A31-4402-A4DB-78C608AA034E}" type="pres">
      <dgm:prSet presAssocID="{5D1F09B4-4D44-4B6F-8B50-51E8EEF77B0B}" presName="textNode" presStyleLbl="bgShp" presStyleIdx="0" presStyleCnt="1"/>
      <dgm:spPr/>
    </dgm:pt>
    <dgm:pt modelId="{F8AAB1DA-15B7-41AB-8295-FE8ECB85F896}" type="pres">
      <dgm:prSet presAssocID="{5D1F09B4-4D44-4B6F-8B50-51E8EEF77B0B}" presName="compChildNode" presStyleCnt="0"/>
      <dgm:spPr/>
    </dgm:pt>
    <dgm:pt modelId="{6B8FA32B-FAAD-40FF-AE3C-A2CC9CABA4D6}" type="pres">
      <dgm:prSet presAssocID="{5D1F09B4-4D44-4B6F-8B50-51E8EEF77B0B}" presName="theInnerList" presStyleCnt="0"/>
      <dgm:spPr/>
    </dgm:pt>
    <dgm:pt modelId="{82034C55-6E6D-4123-8A83-17C6C9324C1D}" type="pres">
      <dgm:prSet presAssocID="{325DE789-3F4D-4B36-A248-26EFF8061F8D}" presName="childNode" presStyleLbl="node1" presStyleIdx="0" presStyleCnt="2">
        <dgm:presLayoutVars>
          <dgm:bulletEnabled val="1"/>
        </dgm:presLayoutVars>
      </dgm:prSet>
      <dgm:spPr/>
    </dgm:pt>
    <dgm:pt modelId="{6EA8678C-9E5B-478F-BDA1-5AA41AEB27FE}" type="pres">
      <dgm:prSet presAssocID="{325DE789-3F4D-4B36-A248-26EFF8061F8D}" presName="aSpace2" presStyleCnt="0"/>
      <dgm:spPr/>
    </dgm:pt>
    <dgm:pt modelId="{40F3700F-0D56-4C18-ADA3-DD24F65E7BAF}" type="pres">
      <dgm:prSet presAssocID="{A702DFA4-35D1-4501-B8EF-80D37BE41108}" presName="childNode" presStyleLbl="node1" presStyleIdx="1" presStyleCnt="2">
        <dgm:presLayoutVars>
          <dgm:bulletEnabled val="1"/>
        </dgm:presLayoutVars>
      </dgm:prSet>
      <dgm:spPr/>
    </dgm:pt>
  </dgm:ptLst>
  <dgm:cxnLst>
    <dgm:cxn modelId="{C8A8C11D-BA14-484B-8B69-23D47C6E498A}" type="presOf" srcId="{5D1F09B4-4D44-4B6F-8B50-51E8EEF77B0B}" destId="{3F8D582B-9A31-4402-A4DB-78C608AA034E}" srcOrd="1" destOrd="0" presId="urn:microsoft.com/office/officeart/2005/8/layout/lProcess2"/>
    <dgm:cxn modelId="{95B0F94F-7580-4B52-9E28-72F7A9123465}" type="presOf" srcId="{A702DFA4-35D1-4501-B8EF-80D37BE41108}" destId="{40F3700F-0D56-4C18-ADA3-DD24F65E7BAF}" srcOrd="0" destOrd="0" presId="urn:microsoft.com/office/officeart/2005/8/layout/lProcess2"/>
    <dgm:cxn modelId="{3AFEA779-A67E-4264-9458-2682D9D38452}" type="presOf" srcId="{9914A915-7E17-48AA-97FE-6281519EDDF9}" destId="{A6B0CA7A-2C6D-46FA-BA51-CABB20F58459}" srcOrd="0" destOrd="0" presId="urn:microsoft.com/office/officeart/2005/8/layout/lProcess2"/>
    <dgm:cxn modelId="{D6636493-A911-48FB-B5C7-234A1B4C1769}" srcId="{5D1F09B4-4D44-4B6F-8B50-51E8EEF77B0B}" destId="{325DE789-3F4D-4B36-A248-26EFF8061F8D}" srcOrd="0" destOrd="0" parTransId="{E21E707B-4204-432C-A756-319CA0409981}" sibTransId="{459007FA-82FC-44DF-9655-855032A13BC4}"/>
    <dgm:cxn modelId="{F09F9793-5C4C-4E2C-B7FD-E2AC78C37752}" srcId="{9914A915-7E17-48AA-97FE-6281519EDDF9}" destId="{5D1F09B4-4D44-4B6F-8B50-51E8EEF77B0B}" srcOrd="0" destOrd="0" parTransId="{B7948CD2-928F-4ADF-B386-939C1DBBF1F3}" sibTransId="{4D5E8860-0E5F-40FC-A991-A66ED02D5FF6}"/>
    <dgm:cxn modelId="{34FE8795-D3B4-4AB3-A5BA-043D5EB042FE}" srcId="{5D1F09B4-4D44-4B6F-8B50-51E8EEF77B0B}" destId="{A702DFA4-35D1-4501-B8EF-80D37BE41108}" srcOrd="1" destOrd="0" parTransId="{385CDE1C-7ADD-405D-9F99-330A428DB317}" sibTransId="{AA4F8C55-3C82-4ACE-95D8-287D511AE770}"/>
    <dgm:cxn modelId="{A6AD1F99-71C4-4F69-BFB0-444ADA7DB8D0}" type="presOf" srcId="{325DE789-3F4D-4B36-A248-26EFF8061F8D}" destId="{82034C55-6E6D-4123-8A83-17C6C9324C1D}" srcOrd="0" destOrd="0" presId="urn:microsoft.com/office/officeart/2005/8/layout/lProcess2"/>
    <dgm:cxn modelId="{2DFD38DE-22E3-48C6-BE06-72BB491A8B25}" type="presOf" srcId="{5D1F09B4-4D44-4B6F-8B50-51E8EEF77B0B}" destId="{26FA18A6-30AB-4B37-B96F-86821735339F}" srcOrd="0" destOrd="0" presId="urn:microsoft.com/office/officeart/2005/8/layout/lProcess2"/>
    <dgm:cxn modelId="{D3A8BE07-D03D-4BCD-A3DE-417397E7D0C9}" type="presParOf" srcId="{A6B0CA7A-2C6D-46FA-BA51-CABB20F58459}" destId="{FF569C55-78A7-4D4A-90FC-962E7E96D037}" srcOrd="0" destOrd="0" presId="urn:microsoft.com/office/officeart/2005/8/layout/lProcess2"/>
    <dgm:cxn modelId="{D00B515D-5F55-4ECE-9BB3-4E0E8528CE71}" type="presParOf" srcId="{FF569C55-78A7-4D4A-90FC-962E7E96D037}" destId="{26FA18A6-30AB-4B37-B96F-86821735339F}" srcOrd="0" destOrd="0" presId="urn:microsoft.com/office/officeart/2005/8/layout/lProcess2"/>
    <dgm:cxn modelId="{D0E6F765-4A8C-4C84-A2FB-C05A387F5864}" type="presParOf" srcId="{FF569C55-78A7-4D4A-90FC-962E7E96D037}" destId="{3F8D582B-9A31-4402-A4DB-78C608AA034E}" srcOrd="1" destOrd="0" presId="urn:microsoft.com/office/officeart/2005/8/layout/lProcess2"/>
    <dgm:cxn modelId="{C1C16A3B-045A-43AF-9147-27C84712F8AD}" type="presParOf" srcId="{FF569C55-78A7-4D4A-90FC-962E7E96D037}" destId="{F8AAB1DA-15B7-41AB-8295-FE8ECB85F896}" srcOrd="2" destOrd="0" presId="urn:microsoft.com/office/officeart/2005/8/layout/lProcess2"/>
    <dgm:cxn modelId="{829E621C-47EB-4533-A75C-DC03C459F318}" type="presParOf" srcId="{F8AAB1DA-15B7-41AB-8295-FE8ECB85F896}" destId="{6B8FA32B-FAAD-40FF-AE3C-A2CC9CABA4D6}" srcOrd="0" destOrd="0" presId="urn:microsoft.com/office/officeart/2005/8/layout/lProcess2"/>
    <dgm:cxn modelId="{DE309F03-7E44-4AC4-87BF-C06AA988CDA6}" type="presParOf" srcId="{6B8FA32B-FAAD-40FF-AE3C-A2CC9CABA4D6}" destId="{82034C55-6E6D-4123-8A83-17C6C9324C1D}" srcOrd="0" destOrd="0" presId="urn:microsoft.com/office/officeart/2005/8/layout/lProcess2"/>
    <dgm:cxn modelId="{306683CE-DB9E-4E1C-A8E9-11325ACF0BE1}" type="presParOf" srcId="{6B8FA32B-FAAD-40FF-AE3C-A2CC9CABA4D6}" destId="{6EA8678C-9E5B-478F-BDA1-5AA41AEB27FE}" srcOrd="1" destOrd="0" presId="urn:microsoft.com/office/officeart/2005/8/layout/lProcess2"/>
    <dgm:cxn modelId="{78695F8B-FA48-43CE-92D2-5C59705650E6}" type="presParOf" srcId="{6B8FA32B-FAAD-40FF-AE3C-A2CC9CABA4D6}" destId="{40F3700F-0D56-4C18-ADA3-DD24F65E7BAF}"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C8332-7651-4063-83F8-238E508F26A0}">
      <dsp:nvSpPr>
        <dsp:cNvPr id="0" name=""/>
        <dsp:cNvSpPr/>
      </dsp:nvSpPr>
      <dsp:spPr>
        <a:xfrm>
          <a:off x="3031" y="0"/>
          <a:ext cx="3101675" cy="55395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Impact</a:t>
          </a:r>
        </a:p>
      </dsp:txBody>
      <dsp:txXfrm>
        <a:off x="3031" y="0"/>
        <a:ext cx="3101675" cy="1661868"/>
      </dsp:txXfrm>
    </dsp:sp>
    <dsp:sp modelId="{58AF1839-F5BF-4F3F-BB66-46A0ED5C8FF1}">
      <dsp:nvSpPr>
        <dsp:cNvPr id="0" name=""/>
        <dsp:cNvSpPr/>
      </dsp:nvSpPr>
      <dsp:spPr>
        <a:xfrm>
          <a:off x="311683" y="1662342"/>
          <a:ext cx="2481340" cy="10883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t>Catalogue is accessible from (almost) anywhere</a:t>
          </a:r>
        </a:p>
      </dsp:txBody>
      <dsp:txXfrm>
        <a:off x="343558" y="1694217"/>
        <a:ext cx="2417590" cy="1024552"/>
      </dsp:txXfrm>
    </dsp:sp>
    <dsp:sp modelId="{8CF8A98D-2C9E-4B59-9F96-50C998F73A0F}">
      <dsp:nvSpPr>
        <dsp:cNvPr id="0" name=""/>
        <dsp:cNvSpPr/>
      </dsp:nvSpPr>
      <dsp:spPr>
        <a:xfrm>
          <a:off x="311683" y="2918075"/>
          <a:ext cx="2481340" cy="10883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t>Increase in visits to library by first time users and Geography undergraduates</a:t>
          </a:r>
        </a:p>
      </dsp:txBody>
      <dsp:txXfrm>
        <a:off x="343558" y="2949950"/>
        <a:ext cx="2417590" cy="1024552"/>
      </dsp:txXfrm>
    </dsp:sp>
    <dsp:sp modelId="{9120887F-0875-4B08-ACDC-3C16BDDB133E}">
      <dsp:nvSpPr>
        <dsp:cNvPr id="0" name=""/>
        <dsp:cNvSpPr/>
      </dsp:nvSpPr>
      <dsp:spPr>
        <a:xfrm>
          <a:off x="311683" y="4173809"/>
          <a:ext cx="2481340" cy="10883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t>Increase in inter-library loan requests</a:t>
          </a:r>
        </a:p>
      </dsp:txBody>
      <dsp:txXfrm>
        <a:off x="343558" y="4205684"/>
        <a:ext cx="2417590" cy="1024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A18A6-30AB-4B37-B96F-86821735339F}">
      <dsp:nvSpPr>
        <dsp:cNvPr id="0" name=""/>
        <dsp:cNvSpPr/>
      </dsp:nvSpPr>
      <dsp:spPr>
        <a:xfrm>
          <a:off x="0" y="0"/>
          <a:ext cx="3890815" cy="58280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GB" sz="4400" kern="1200" dirty="0"/>
            <a:t>Further developments</a:t>
          </a:r>
        </a:p>
      </dsp:txBody>
      <dsp:txXfrm>
        <a:off x="0" y="0"/>
        <a:ext cx="3890815" cy="1748413"/>
      </dsp:txXfrm>
    </dsp:sp>
    <dsp:sp modelId="{82034C55-6E6D-4123-8A83-17C6C9324C1D}">
      <dsp:nvSpPr>
        <dsp:cNvPr id="0" name=""/>
        <dsp:cNvSpPr/>
      </dsp:nvSpPr>
      <dsp:spPr>
        <a:xfrm>
          <a:off x="389081" y="1750120"/>
          <a:ext cx="3112652" cy="17572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bg1"/>
              </a:solidFill>
            </a:rPr>
            <a:t>Using Alma facilitated transfer of low use serials to off site store </a:t>
          </a:r>
          <a:endParaRPr lang="en-GB" sz="2700" kern="1200" dirty="0"/>
        </a:p>
      </dsp:txBody>
      <dsp:txXfrm>
        <a:off x="440549" y="1801588"/>
        <a:ext cx="3009716" cy="1654298"/>
      </dsp:txXfrm>
    </dsp:sp>
    <dsp:sp modelId="{40F3700F-0D56-4C18-ADA3-DD24F65E7BAF}">
      <dsp:nvSpPr>
        <dsp:cNvPr id="0" name=""/>
        <dsp:cNvSpPr/>
      </dsp:nvSpPr>
      <dsp:spPr>
        <a:xfrm>
          <a:off x="389081" y="3777699"/>
          <a:ext cx="3112652" cy="17572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Enabled creation of reading lists in </a:t>
          </a:r>
          <a:r>
            <a:rPr lang="en-US" sz="2700" kern="1200" dirty="0" err="1"/>
            <a:t>Leganto</a:t>
          </a:r>
          <a:r>
            <a:rPr lang="en-US" sz="2700" kern="1200" dirty="0"/>
            <a:t>. </a:t>
          </a:r>
          <a:endParaRPr lang="en-GB" sz="2700" kern="1200" dirty="0"/>
        </a:p>
      </dsp:txBody>
      <dsp:txXfrm>
        <a:off x="440549" y="3829167"/>
        <a:ext cx="3009716" cy="165429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80D50170-B9FE-49AE-8BB3-3022BF499E0E}" type="datetimeFigureOut">
              <a:rPr lang="en-GB" smtClean="0"/>
              <a:pPr/>
              <a:t>09/09/2020</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E7E7CD2-0F0D-4A5D-866D-3B708C3E28B3}" type="slidenum">
              <a:rPr lang="en-GB" smtClean="0"/>
              <a:pPr/>
              <a:t>‹#›</a:t>
            </a:fld>
            <a:endParaRPr lang="en-GB"/>
          </a:p>
        </p:txBody>
      </p:sp>
    </p:spTree>
    <p:extLst>
      <p:ext uri="{BB962C8B-B14F-4D97-AF65-F5344CB8AC3E}">
        <p14:creationId xmlns:p14="http://schemas.microsoft.com/office/powerpoint/2010/main" val="2252348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Polar Library is situated in the Scott Polar Research Institute which is part of the University of Cambridge. Our library supports the Institute’s 30 postgraduates as well as academic staff and post-docs</a:t>
            </a:r>
            <a:r>
              <a:rPr lang="en-GB" dirty="0"/>
              <a:t>. Other users include:</a:t>
            </a:r>
            <a:r>
              <a:rPr lang="en-GB" baseline="0" dirty="0"/>
              <a:t> </a:t>
            </a:r>
            <a:r>
              <a:rPr lang="en-GB" dirty="0"/>
              <a:t>Researchers and students from other departments notably Geography and social science subjects and </a:t>
            </a:r>
            <a:r>
              <a:rPr lang="en-GB" sz="1200" kern="1200" dirty="0">
                <a:solidFill>
                  <a:schemeClr val="tx1"/>
                </a:solidFill>
                <a:effectLst/>
                <a:latin typeface="+mn-lt"/>
                <a:ea typeface="+mn-ea"/>
                <a:cs typeface="+mn-cs"/>
              </a:rPr>
              <a:t>visiting scholars who come from all round the world to study with us. </a:t>
            </a:r>
            <a:r>
              <a:rPr lang="en-GB" dirty="0"/>
              <a:t>Although not large in number some visiting scholars come on sabbatical and stay with us for up to six months. </a:t>
            </a:r>
            <a:r>
              <a:rPr lang="en-GB" sz="1200" kern="1200" dirty="0">
                <a:solidFill>
                  <a:schemeClr val="tx1"/>
                </a:solidFill>
                <a:effectLst/>
                <a:latin typeface="+mn-lt"/>
                <a:ea typeface="+mn-ea"/>
                <a:cs typeface="+mn-cs"/>
              </a:rPr>
              <a:t>We also welcome members of the public interested in researching the polar regions or glaciology.</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the Institute’s Librarian my answer to most subject enquiries tend to start with – “Have </a:t>
            </a:r>
            <a:r>
              <a:rPr lang="en-GB" dirty="0"/>
              <a:t>you searched the library catalogue?” Just like the phrase “have you tried turning it off and on again” on the IT Crowd it’s almost a mantra. But our library catalogue was not easy to use and until recently it was only available in the Library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asking users to search for themselves was quite a hard sell.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7E7CD2-0F0D-4A5D-866D-3B708C3E28B3}" type="slidenum">
              <a:rPr lang="en-GB" smtClean="0"/>
              <a:pPr/>
              <a:t>1</a:t>
            </a:fld>
            <a:endParaRPr lang="en-GB"/>
          </a:p>
        </p:txBody>
      </p:sp>
    </p:spTree>
    <p:extLst>
      <p:ext uri="{BB962C8B-B14F-4D97-AF65-F5344CB8AC3E}">
        <p14:creationId xmlns:p14="http://schemas.microsoft.com/office/powerpoint/2010/main" val="88141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10</a:t>
            </a:fld>
            <a:endParaRPr lang="en-GB"/>
          </a:p>
        </p:txBody>
      </p:sp>
    </p:spTree>
    <p:extLst>
      <p:ext uri="{BB962C8B-B14F-4D97-AF65-F5344CB8AC3E}">
        <p14:creationId xmlns:p14="http://schemas.microsoft.com/office/powerpoint/2010/main" val="20979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Very conscious of the weight of history – only get one chance to do it properly.</a:t>
            </a:r>
          </a:p>
        </p:txBody>
      </p:sp>
      <p:sp>
        <p:nvSpPr>
          <p:cNvPr id="4" name="Slide Number Placeholder 3"/>
          <p:cNvSpPr>
            <a:spLocks noGrp="1"/>
          </p:cNvSpPr>
          <p:nvPr>
            <p:ph type="sldNum" sz="quarter" idx="10"/>
          </p:nvPr>
        </p:nvSpPr>
        <p:spPr/>
        <p:txBody>
          <a:bodyPr/>
          <a:lstStyle/>
          <a:p>
            <a:fld id="{FE7E7CD2-0F0D-4A5D-866D-3B708C3E28B3}" type="slidenum">
              <a:rPr lang="en-GB" smtClean="0"/>
              <a:pPr/>
              <a:t>11</a:t>
            </a:fld>
            <a:endParaRPr lang="en-GB"/>
          </a:p>
        </p:txBody>
      </p:sp>
    </p:spTree>
    <p:extLst>
      <p:ext uri="{BB962C8B-B14F-4D97-AF65-F5344CB8AC3E}">
        <p14:creationId xmlns:p14="http://schemas.microsoft.com/office/powerpoint/2010/main" val="1165504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12</a:t>
            </a:fld>
            <a:endParaRPr lang="en-GB"/>
          </a:p>
        </p:txBody>
      </p:sp>
    </p:spTree>
    <p:extLst>
      <p:ext uri="{BB962C8B-B14F-4D97-AF65-F5344CB8AC3E}">
        <p14:creationId xmlns:p14="http://schemas.microsoft.com/office/powerpoint/2010/main" val="1165504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13</a:t>
            </a:fld>
            <a:endParaRPr lang="en-GB"/>
          </a:p>
        </p:txBody>
      </p:sp>
    </p:spTree>
    <p:extLst>
      <p:ext uri="{BB962C8B-B14F-4D97-AF65-F5344CB8AC3E}">
        <p14:creationId xmlns:p14="http://schemas.microsoft.com/office/powerpoint/2010/main" val="1165504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14</a:t>
            </a:fld>
            <a:endParaRPr lang="en-GB"/>
          </a:p>
        </p:txBody>
      </p:sp>
    </p:spTree>
    <p:extLst>
      <p:ext uri="{BB962C8B-B14F-4D97-AF65-F5344CB8AC3E}">
        <p14:creationId xmlns:p14="http://schemas.microsoft.com/office/powerpoint/2010/main" val="1165504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15</a:t>
            </a:fld>
            <a:endParaRPr lang="en-GB"/>
          </a:p>
        </p:txBody>
      </p:sp>
    </p:spTree>
    <p:extLst>
      <p:ext uri="{BB962C8B-B14F-4D97-AF65-F5344CB8AC3E}">
        <p14:creationId xmlns:p14="http://schemas.microsoft.com/office/powerpoint/2010/main" val="1165504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16</a:t>
            </a:fld>
            <a:endParaRPr lang="en-GB"/>
          </a:p>
        </p:txBody>
      </p:sp>
    </p:spTree>
    <p:extLst>
      <p:ext uri="{BB962C8B-B14F-4D97-AF65-F5344CB8AC3E}">
        <p14:creationId xmlns:p14="http://schemas.microsoft.com/office/powerpoint/2010/main" val="1165504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17</a:t>
            </a:fld>
            <a:endParaRPr lang="en-GB"/>
          </a:p>
        </p:txBody>
      </p:sp>
    </p:spTree>
    <p:extLst>
      <p:ext uri="{BB962C8B-B14F-4D97-AF65-F5344CB8AC3E}">
        <p14:creationId xmlns:p14="http://schemas.microsoft.com/office/powerpoint/2010/main" val="1165504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18</a:t>
            </a:fld>
            <a:endParaRPr lang="en-GB"/>
          </a:p>
        </p:txBody>
      </p:sp>
    </p:spTree>
    <p:extLst>
      <p:ext uri="{BB962C8B-B14F-4D97-AF65-F5344CB8AC3E}">
        <p14:creationId xmlns:p14="http://schemas.microsoft.com/office/powerpoint/2010/main" val="1165504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19</a:t>
            </a:fld>
            <a:endParaRPr lang="en-GB"/>
          </a:p>
        </p:txBody>
      </p:sp>
    </p:spTree>
    <p:extLst>
      <p:ext uri="{BB962C8B-B14F-4D97-AF65-F5344CB8AC3E}">
        <p14:creationId xmlns:p14="http://schemas.microsoft.com/office/powerpoint/2010/main" val="116550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Until we migrated our electronic catalogue to Alma in October 2019 our catalogue was held in Muscat - a museum catalogue system dating from 1985. So well before Tim Berners-Lee came up with the World Wide Web!.</a:t>
            </a:r>
            <a:r>
              <a:rPr lang="en-GB" sz="1200" kern="1200" baseline="0" dirty="0">
                <a:solidFill>
                  <a:schemeClr val="tx1"/>
                </a:solidFill>
                <a:effectLst/>
                <a:latin typeface="+mn-lt"/>
                <a:ea typeface="+mn-ea"/>
                <a:cs typeface="+mn-cs"/>
              </a:rPr>
              <a:t> With readers growing up with the web based services our Muscat catalogue was very out of date and no longer supported by the company who had provided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Time to change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 </a:t>
            </a:r>
          </a:p>
          <a:p>
            <a:endParaRPr lang="en-GB" sz="1200" dirty="0">
              <a:solidFill>
                <a:srgbClr val="1B3863"/>
              </a:solidFill>
            </a:endParaRPr>
          </a:p>
        </p:txBody>
      </p:sp>
      <p:sp>
        <p:nvSpPr>
          <p:cNvPr id="4" name="Slide Number Placeholder 3"/>
          <p:cNvSpPr>
            <a:spLocks noGrp="1"/>
          </p:cNvSpPr>
          <p:nvPr>
            <p:ph type="sldNum" sz="quarter" idx="10"/>
          </p:nvPr>
        </p:nvSpPr>
        <p:spPr/>
        <p:txBody>
          <a:bodyPr/>
          <a:lstStyle/>
          <a:p>
            <a:fld id="{FE7E7CD2-0F0D-4A5D-866D-3B708C3E28B3}" type="slidenum">
              <a:rPr lang="en-GB" smtClean="0"/>
              <a:pPr/>
              <a:t>2</a:t>
            </a:fld>
            <a:endParaRPr lang="en-GB"/>
          </a:p>
        </p:txBody>
      </p:sp>
    </p:spTree>
    <p:extLst>
      <p:ext uri="{BB962C8B-B14F-4D97-AF65-F5344CB8AC3E}">
        <p14:creationId xmlns:p14="http://schemas.microsoft.com/office/powerpoint/2010/main" val="1592998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E7E7CD2-0F0D-4A5D-866D-3B708C3E28B3}" type="slidenum">
              <a:rPr lang="en-GB" smtClean="0"/>
              <a:pPr/>
              <a:t>20</a:t>
            </a:fld>
            <a:endParaRPr lang="en-GB"/>
          </a:p>
        </p:txBody>
      </p:sp>
    </p:spTree>
    <p:extLst>
      <p:ext uri="{BB962C8B-B14F-4D97-AF65-F5344CB8AC3E}">
        <p14:creationId xmlns:p14="http://schemas.microsoft.com/office/powerpoint/2010/main" val="2940508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21</a:t>
            </a:fld>
            <a:endParaRPr lang="en-GB"/>
          </a:p>
        </p:txBody>
      </p:sp>
    </p:spTree>
    <p:extLst>
      <p:ext uri="{BB962C8B-B14F-4D97-AF65-F5344CB8AC3E}">
        <p14:creationId xmlns:p14="http://schemas.microsoft.com/office/powerpoint/2010/main" val="1165504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22</a:t>
            </a:fld>
            <a:endParaRPr lang="en-GB"/>
          </a:p>
        </p:txBody>
      </p:sp>
    </p:spTree>
    <p:extLst>
      <p:ext uri="{BB962C8B-B14F-4D97-AF65-F5344CB8AC3E}">
        <p14:creationId xmlns:p14="http://schemas.microsoft.com/office/powerpoint/2010/main" val="1165504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E7E7CD2-0F0D-4A5D-866D-3B708C3E28B3}" type="slidenum">
              <a:rPr lang="en-GB" smtClean="0"/>
              <a:pPr/>
              <a:t>23</a:t>
            </a:fld>
            <a:endParaRPr lang="en-GB"/>
          </a:p>
        </p:txBody>
      </p:sp>
    </p:spTree>
    <p:extLst>
      <p:ext uri="{BB962C8B-B14F-4D97-AF65-F5344CB8AC3E}">
        <p14:creationId xmlns:p14="http://schemas.microsoft.com/office/powerpoint/2010/main" val="1571097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E7E7CD2-0F0D-4A5D-866D-3B708C3E28B3}" type="slidenum">
              <a:rPr lang="en-GB" smtClean="0"/>
              <a:pPr/>
              <a:t>24</a:t>
            </a:fld>
            <a:endParaRPr lang="en-GB"/>
          </a:p>
        </p:txBody>
      </p:sp>
    </p:spTree>
    <p:extLst>
      <p:ext uri="{BB962C8B-B14F-4D97-AF65-F5344CB8AC3E}">
        <p14:creationId xmlns:p14="http://schemas.microsoft.com/office/powerpoint/2010/main" val="1446794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E7E7CD2-0F0D-4A5D-866D-3B708C3E28B3}" type="slidenum">
              <a:rPr lang="en-GB" smtClean="0"/>
              <a:pPr/>
              <a:t>25</a:t>
            </a:fld>
            <a:endParaRPr lang="en-GB"/>
          </a:p>
        </p:txBody>
      </p:sp>
    </p:spTree>
    <p:extLst>
      <p:ext uri="{BB962C8B-B14F-4D97-AF65-F5344CB8AC3E}">
        <p14:creationId xmlns:p14="http://schemas.microsoft.com/office/powerpoint/2010/main" val="784674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E7E7CD2-0F0D-4A5D-866D-3B708C3E28B3}" type="slidenum">
              <a:rPr lang="en-GB" smtClean="0"/>
              <a:pPr/>
              <a:t>26</a:t>
            </a:fld>
            <a:endParaRPr lang="en-GB"/>
          </a:p>
        </p:txBody>
      </p:sp>
    </p:spTree>
    <p:extLst>
      <p:ext uri="{BB962C8B-B14F-4D97-AF65-F5344CB8AC3E}">
        <p14:creationId xmlns:p14="http://schemas.microsoft.com/office/powerpoint/2010/main" val="1779862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E7E7CD2-0F0D-4A5D-866D-3B708C3E28B3}" type="slidenum">
              <a:rPr lang="en-GB" smtClean="0"/>
              <a:pPr/>
              <a:t>27</a:t>
            </a:fld>
            <a:endParaRPr lang="en-GB"/>
          </a:p>
        </p:txBody>
      </p:sp>
    </p:spTree>
    <p:extLst>
      <p:ext uri="{BB962C8B-B14F-4D97-AF65-F5344CB8AC3E}">
        <p14:creationId xmlns:p14="http://schemas.microsoft.com/office/powerpoint/2010/main" val="3644616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28</a:t>
            </a:fld>
            <a:endParaRPr lang="en-GB"/>
          </a:p>
        </p:txBody>
      </p:sp>
    </p:spTree>
    <p:extLst>
      <p:ext uri="{BB962C8B-B14F-4D97-AF65-F5344CB8AC3E}">
        <p14:creationId xmlns:p14="http://schemas.microsoft.com/office/powerpoint/2010/main" val="1458567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E7E7CD2-0F0D-4A5D-866D-3B708C3E28B3}" type="slidenum">
              <a:rPr lang="en-GB" smtClean="0"/>
              <a:pPr/>
              <a:t>29</a:t>
            </a:fld>
            <a:endParaRPr lang="en-GB"/>
          </a:p>
        </p:txBody>
      </p:sp>
    </p:spTree>
    <p:extLst>
      <p:ext uri="{BB962C8B-B14F-4D97-AF65-F5344CB8AC3E}">
        <p14:creationId xmlns:p14="http://schemas.microsoft.com/office/powerpoint/2010/main" val="425271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aim was to migrate the catalogue into the catalogue used by most of the University of Cambridge. At the</a:t>
            </a:r>
            <a:r>
              <a:rPr lang="en-US" baseline="0" dirty="0"/>
              <a:t> start of the project this was Voyager but in 2017 the University moved to Alma.</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There are 116 </a:t>
            </a:r>
            <a:r>
              <a:rPr lang="en-US" b="0" dirty="0"/>
              <a:t>libraries within the University of Cambridge. These include the main University Library, twenty-one affiliated libraries, departmental and faculty Libraries, College Libraries, </a:t>
            </a:r>
            <a:r>
              <a:rPr lang="en-US" dirty="0"/>
              <a:t>and various other specialist </a:t>
            </a:r>
            <a:r>
              <a:rPr lang="en-US" b="0" dirty="0"/>
              <a:t>libraries</a:t>
            </a:r>
            <a:r>
              <a:rPr lang="en-US" dirty="0"/>
              <a:t> associated with the </a:t>
            </a:r>
            <a:r>
              <a:rPr lang="en-US" b="0" dirty="0"/>
              <a:t>University</a:t>
            </a:r>
            <a:r>
              <a:rPr lang="en-US" b="1" dirty="0"/>
              <a:t>. </a:t>
            </a:r>
            <a:r>
              <a:rPr lang="en-US" b="0" dirty="0"/>
              <a:t>N</a:t>
            </a:r>
            <a:r>
              <a:rPr lang="en-GB" sz="1200" kern="1200" dirty="0">
                <a:solidFill>
                  <a:schemeClr val="tx1"/>
                </a:solidFill>
                <a:effectLst/>
                <a:latin typeface="+mn-lt"/>
                <a:ea typeface="+mn-ea"/>
                <a:cs typeface="+mn-cs"/>
              </a:rPr>
              <a:t>early all using the </a:t>
            </a:r>
            <a:r>
              <a:rPr lang="en-GB" sz="1200" kern="1200" dirty="0" err="1">
                <a:solidFill>
                  <a:schemeClr val="tx1"/>
                </a:solidFill>
                <a:effectLst/>
                <a:latin typeface="+mn-lt"/>
                <a:ea typeface="+mn-ea"/>
                <a:cs typeface="+mn-cs"/>
              </a:rPr>
              <a:t>ExLibris</a:t>
            </a:r>
            <a:r>
              <a:rPr lang="en-GB" sz="1200" kern="1200" dirty="0">
                <a:solidFill>
                  <a:schemeClr val="tx1"/>
                </a:solidFill>
                <a:effectLst/>
                <a:latin typeface="+mn-lt"/>
                <a:ea typeface="+mn-ea"/>
                <a:cs typeface="+mn-cs"/>
              </a:rPr>
              <a:t> products:  Alma for cataloguing and Primo which acts as the discovery tool.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sought to migrate our catalogue so that we could be part of the shared catalogue across Cambridge.</a:t>
            </a:r>
            <a:r>
              <a:rPr lang="en-GB" sz="1200" kern="1200" baseline="0" dirty="0">
                <a:solidFill>
                  <a:schemeClr val="tx1"/>
                </a:solidFill>
                <a:effectLst/>
                <a:latin typeface="+mn-lt"/>
                <a:ea typeface="+mn-ea"/>
                <a:cs typeface="+mn-cs"/>
              </a:rPr>
              <a:t> This greater visibility would we hoped increase the use of the Library, improve the quality of our catalogue records by conforming to MARC21, RDA and AACR2 standards and enable library staff to </a:t>
            </a:r>
            <a:r>
              <a:rPr lang="en-GB" sz="1200" kern="1200" dirty="0">
                <a:solidFill>
                  <a:schemeClr val="tx1"/>
                </a:solidFill>
                <a:effectLst/>
                <a:latin typeface="+mn-lt"/>
                <a:ea typeface="+mn-ea"/>
                <a:cs typeface="+mn-cs"/>
              </a:rPr>
              <a:t>benefit from copy cataloguing.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didn’t want to be the last library in Cambridge to migrate!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3</a:t>
            </a:fld>
            <a:endParaRPr lang="en-GB"/>
          </a:p>
        </p:txBody>
      </p:sp>
    </p:spTree>
    <p:extLst>
      <p:ext uri="{BB962C8B-B14F-4D97-AF65-F5344CB8AC3E}">
        <p14:creationId xmlns:p14="http://schemas.microsoft.com/office/powerpoint/2010/main" val="3663084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E7E7CD2-0F0D-4A5D-866D-3B708C3E28B3}" type="slidenum">
              <a:rPr lang="en-GB" smtClean="0"/>
              <a:pPr/>
              <a:t>30</a:t>
            </a:fld>
            <a:endParaRPr lang="en-GB"/>
          </a:p>
        </p:txBody>
      </p:sp>
    </p:spTree>
    <p:extLst>
      <p:ext uri="{BB962C8B-B14F-4D97-AF65-F5344CB8AC3E}">
        <p14:creationId xmlns:p14="http://schemas.microsoft.com/office/powerpoint/2010/main" val="296139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also wanted our readers to be able to see the catalogue from anywhere in the world with an internet connection…in the Arctic… </a:t>
            </a:r>
          </a:p>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4</a:t>
            </a:fld>
            <a:endParaRPr lang="en-GB"/>
          </a:p>
        </p:txBody>
      </p:sp>
    </p:spTree>
    <p:extLst>
      <p:ext uri="{BB962C8B-B14F-4D97-AF65-F5344CB8AC3E}">
        <p14:creationId xmlns:p14="http://schemas.microsoft.com/office/powerpoint/2010/main" val="1382807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even in the Antarctic in advance of a visit.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Our catalogue contains 50,000 monographs in 90 languages including Russian, Inuktitut</a:t>
            </a:r>
            <a:r>
              <a:rPr lang="en-GB" sz="1200" kern="1200" baseline="0" dirty="0">
                <a:solidFill>
                  <a:schemeClr val="tx1"/>
                </a:solidFill>
                <a:effectLst/>
                <a:latin typeface="+mn-lt"/>
                <a:ea typeface="+mn-ea"/>
                <a:cs typeface="+mn-cs"/>
              </a:rPr>
              <a:t> and Sami adding to the complexity of migration</a:t>
            </a:r>
            <a:r>
              <a:rPr lang="en-GB" sz="1200" kern="1200" dirty="0">
                <a:solidFill>
                  <a:schemeClr val="tx1"/>
                </a:solidFill>
                <a:effectLst/>
                <a:latin typeface="+mn-lt"/>
                <a:ea typeface="+mn-ea"/>
                <a:cs typeface="+mn-cs"/>
              </a:rPr>
              <a:t>. Our collections about the Russian North, many of which are in Russian language, are particularly strong. We also have records of maps, DVDs, pamphlets.</a:t>
            </a:r>
          </a:p>
          <a:p>
            <a:endParaRPr lang="en-GB" dirty="0"/>
          </a:p>
          <a:p>
            <a:r>
              <a:rPr lang="en-GB" sz="1200" kern="1200" dirty="0">
                <a:solidFill>
                  <a:schemeClr val="tx1"/>
                </a:solidFill>
                <a:effectLst/>
                <a:latin typeface="+mn-lt"/>
                <a:ea typeface="+mn-ea"/>
                <a:cs typeface="+mn-cs"/>
              </a:rPr>
              <a:t>The catalogue also has  analytical records for over 100,000 journal articles and book chapters – a legacy from when we produced an abstracting journal called </a:t>
            </a:r>
            <a:r>
              <a:rPr lang="en-GB" sz="1200" i="1" kern="1200" dirty="0">
                <a:solidFill>
                  <a:schemeClr val="tx1"/>
                </a:solidFill>
                <a:effectLst/>
                <a:latin typeface="+mn-lt"/>
                <a:ea typeface="+mn-ea"/>
                <a:cs typeface="+mn-cs"/>
              </a:rPr>
              <a:t>Polar and Glaciological Abstracts</a:t>
            </a:r>
            <a:r>
              <a:rPr lang="en-GB" sz="120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5</a:t>
            </a:fld>
            <a:endParaRPr lang="en-GB"/>
          </a:p>
        </p:txBody>
      </p:sp>
    </p:spTree>
    <p:extLst>
      <p:ext uri="{BB962C8B-B14F-4D97-AF65-F5344CB8AC3E}">
        <p14:creationId xmlns:p14="http://schemas.microsoft.com/office/powerpoint/2010/main" val="2399692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Polar Library uses Polar UDC to index catalogue records. This classification scheme is derived from the</a:t>
            </a:r>
            <a:r>
              <a:rPr lang="en-GB" baseline="0" dirty="0"/>
              <a:t> Universal Decimal Classification with additional sections for the polar regions.</a:t>
            </a:r>
            <a:r>
              <a:rPr lang="en-GB" dirty="0"/>
              <a:t> As you can see from this sample</a:t>
            </a:r>
            <a:r>
              <a:rPr lang="en-GB" baseline="0" dirty="0"/>
              <a:t> o</a:t>
            </a:r>
            <a:r>
              <a:rPr lang="en-GB" dirty="0"/>
              <a:t>ur records have very deep subject indexing and we were very keen to maintain this level of meta data in the migration process. </a:t>
            </a:r>
          </a:p>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6</a:t>
            </a:fld>
            <a:endParaRPr lang="en-GB"/>
          </a:p>
        </p:txBody>
      </p:sp>
    </p:spTree>
    <p:extLst>
      <p:ext uri="{BB962C8B-B14F-4D97-AF65-F5344CB8AC3E}">
        <p14:creationId xmlns:p14="http://schemas.microsoft.com/office/powerpoint/2010/main" val="2348935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dirty="0"/>
              <a:t>Our catalogue</a:t>
            </a:r>
            <a:r>
              <a:rPr lang="en-US" sz="1200" baseline="0" dirty="0"/>
              <a:t> is available on the web and users can and do search for themselves. This has quickly led to an i</a:t>
            </a:r>
            <a:r>
              <a:rPr lang="en-US" sz="1200" dirty="0"/>
              <a:t>ncrease in visits to the library by first time users. Indeed this impact was nearly instantaneous - an</a:t>
            </a:r>
            <a:r>
              <a:rPr lang="en-US" sz="1200" baseline="0" dirty="0"/>
              <a:t> English language student showed up in our library asking for a specific title the first day our catalogue became available in </a:t>
            </a:r>
            <a:r>
              <a:rPr lang="en-US" sz="1200" baseline="0" dirty="0" err="1"/>
              <a:t>iDiscover</a:t>
            </a:r>
            <a:r>
              <a:rPr lang="en-US" sz="1200" baseline="0" dirty="0"/>
              <a:t>!. </a:t>
            </a:r>
          </a:p>
          <a:p>
            <a:pPr lvl="0"/>
            <a:endParaRPr lang="en-US" sz="1200" dirty="0"/>
          </a:p>
          <a:p>
            <a:pPr lvl="0"/>
            <a:r>
              <a:rPr lang="en-US" sz="1200" dirty="0"/>
              <a:t>Since then we’ve also seen</a:t>
            </a:r>
            <a:r>
              <a:rPr lang="en-US" sz="1200" baseline="0" dirty="0"/>
              <a:t> an increase in use of the library by Geography students and an i</a:t>
            </a:r>
            <a:r>
              <a:rPr lang="en-US" sz="1200" dirty="0"/>
              <a:t>ncrease in inter-library loan requests too.</a:t>
            </a:r>
          </a:p>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7</a:t>
            </a:fld>
            <a:endParaRPr lang="en-GB"/>
          </a:p>
        </p:txBody>
      </p:sp>
    </p:spTree>
    <p:extLst>
      <p:ext uri="{BB962C8B-B14F-4D97-AF65-F5344CB8AC3E}">
        <p14:creationId xmlns:p14="http://schemas.microsoft.com/office/powerpoint/2010/main" val="369845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Polar Library is running out</a:t>
            </a:r>
            <a:r>
              <a:rPr lang="en-GB" baseline="0" dirty="0"/>
              <a:t> of space! We are collaborating with the University Library in transferring low use serials to the University’s off site store in Ely, Cambridgeshire. The creation of holdings and item records in Alma has ensured the location of these holdings can be changed very quickly and easily.</a:t>
            </a:r>
          </a:p>
          <a:p>
            <a:endParaRPr lang="en-GB" baseline="0" dirty="0"/>
          </a:p>
          <a:p>
            <a:r>
              <a:rPr lang="en-GB" baseline="0" dirty="0"/>
              <a:t>Whilst this project has been put on hold during lockdown we have been busy this summer creating reading lists for our Geography undergraduates and Masters students using </a:t>
            </a:r>
            <a:r>
              <a:rPr lang="en-GB" baseline="0" dirty="0" err="1"/>
              <a:t>Leganto</a:t>
            </a:r>
            <a:r>
              <a:rPr lang="en-GB" baseline="0" dirty="0"/>
              <a:t>. This provides clickable links to records in </a:t>
            </a:r>
            <a:r>
              <a:rPr lang="en-GB" baseline="0" dirty="0" err="1"/>
              <a:t>iDiscover</a:t>
            </a:r>
            <a:r>
              <a:rPr lang="en-GB" baseline="0" dirty="0"/>
              <a:t> and links to the full text of articles and e-books. In the Covid-19 era this has been invaluable.</a:t>
            </a:r>
          </a:p>
          <a:p>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8</a:t>
            </a:fld>
            <a:endParaRPr lang="en-GB"/>
          </a:p>
        </p:txBody>
      </p:sp>
    </p:spTree>
    <p:extLst>
      <p:ext uri="{BB962C8B-B14F-4D97-AF65-F5344CB8AC3E}">
        <p14:creationId xmlns:p14="http://schemas.microsoft.com/office/powerpoint/2010/main" val="2811486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the course of this project many people both in SPRI and the University Library helped with the mapping</a:t>
            </a:r>
            <a:r>
              <a:rPr lang="en-GB" baseline="0" dirty="0"/>
              <a:t> of fields, with data cleansing and sandbox testing.  </a:t>
            </a:r>
            <a:endParaRPr lang="en-GB" dirty="0"/>
          </a:p>
        </p:txBody>
      </p:sp>
      <p:sp>
        <p:nvSpPr>
          <p:cNvPr id="4" name="Slide Number Placeholder 3"/>
          <p:cNvSpPr>
            <a:spLocks noGrp="1"/>
          </p:cNvSpPr>
          <p:nvPr>
            <p:ph type="sldNum" sz="quarter" idx="10"/>
          </p:nvPr>
        </p:nvSpPr>
        <p:spPr/>
        <p:txBody>
          <a:bodyPr/>
          <a:lstStyle/>
          <a:p>
            <a:fld id="{FE7E7CD2-0F0D-4A5D-866D-3B708C3E28B3}" type="slidenum">
              <a:rPr lang="en-GB" smtClean="0"/>
              <a:pPr/>
              <a:t>9</a:t>
            </a:fld>
            <a:endParaRPr lang="en-GB"/>
          </a:p>
        </p:txBody>
      </p:sp>
    </p:spTree>
    <p:extLst>
      <p:ext uri="{BB962C8B-B14F-4D97-AF65-F5344CB8AC3E}">
        <p14:creationId xmlns:p14="http://schemas.microsoft.com/office/powerpoint/2010/main" val="3275900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CC989F-E173-4355-9621-6894091280A4}" type="datetimeFigureOut">
              <a:rPr lang="en-GB" smtClean="0"/>
              <a:pPr/>
              <a:t>09/09/2020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CC35DA-E2B9-4189-AC81-24AF3B63B724}" type="slidenum">
              <a:rPr lang="en-GB" smtClean="0"/>
              <a:pPr/>
              <a:t>‹#›</a:t>
            </a:fld>
            <a:endParaRPr lang="en-GB"/>
          </a:p>
        </p:txBody>
      </p:sp>
    </p:spTree>
    <p:extLst>
      <p:ext uri="{BB962C8B-B14F-4D97-AF65-F5344CB8AC3E}">
        <p14:creationId xmlns:p14="http://schemas.microsoft.com/office/powerpoint/2010/main" val="2140120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CC989F-E173-4355-9621-6894091280A4}" type="datetimeFigureOut">
              <a:rPr lang="en-GB" smtClean="0"/>
              <a:pPr/>
              <a:t>09/09/2020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CC35DA-E2B9-4189-AC81-24AF3B63B724}" type="slidenum">
              <a:rPr lang="en-GB" smtClean="0"/>
              <a:pPr/>
              <a:t>‹#›</a:t>
            </a:fld>
            <a:endParaRPr lang="en-GB"/>
          </a:p>
        </p:txBody>
      </p:sp>
    </p:spTree>
    <p:extLst>
      <p:ext uri="{BB962C8B-B14F-4D97-AF65-F5344CB8AC3E}">
        <p14:creationId xmlns:p14="http://schemas.microsoft.com/office/powerpoint/2010/main" val="2323313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CC989F-E173-4355-9621-6894091280A4}" type="datetimeFigureOut">
              <a:rPr lang="en-GB" smtClean="0"/>
              <a:pPr/>
              <a:t>09/09/2020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CC35DA-E2B9-4189-AC81-24AF3B63B724}" type="slidenum">
              <a:rPr lang="en-GB" smtClean="0"/>
              <a:pPr/>
              <a:t>‹#›</a:t>
            </a:fld>
            <a:endParaRPr lang="en-GB"/>
          </a:p>
        </p:txBody>
      </p:sp>
    </p:spTree>
    <p:extLst>
      <p:ext uri="{BB962C8B-B14F-4D97-AF65-F5344CB8AC3E}">
        <p14:creationId xmlns:p14="http://schemas.microsoft.com/office/powerpoint/2010/main" val="2366867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CC989F-E173-4355-9621-6894091280A4}" type="datetimeFigureOut">
              <a:rPr lang="en-GB" smtClean="0"/>
              <a:pPr/>
              <a:t>09/09/2020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CC35DA-E2B9-4189-AC81-24AF3B63B724}" type="slidenum">
              <a:rPr lang="en-GB" smtClean="0"/>
              <a:pPr/>
              <a:t>‹#›</a:t>
            </a:fld>
            <a:endParaRPr lang="en-GB"/>
          </a:p>
        </p:txBody>
      </p:sp>
    </p:spTree>
    <p:extLst>
      <p:ext uri="{BB962C8B-B14F-4D97-AF65-F5344CB8AC3E}">
        <p14:creationId xmlns:p14="http://schemas.microsoft.com/office/powerpoint/2010/main" val="2315439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CC989F-E173-4355-9621-6894091280A4}" type="datetimeFigureOut">
              <a:rPr lang="en-GB" smtClean="0"/>
              <a:pPr/>
              <a:t>09/09/2020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4CC35DA-E2B9-4189-AC81-24AF3B63B724}" type="slidenum">
              <a:rPr lang="en-GB" smtClean="0"/>
              <a:pPr/>
              <a:t>‹#›</a:t>
            </a:fld>
            <a:endParaRPr lang="en-GB"/>
          </a:p>
        </p:txBody>
      </p:sp>
    </p:spTree>
    <p:extLst>
      <p:ext uri="{BB962C8B-B14F-4D97-AF65-F5344CB8AC3E}">
        <p14:creationId xmlns:p14="http://schemas.microsoft.com/office/powerpoint/2010/main" val="808012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CC989F-E173-4355-9621-6894091280A4}" type="datetimeFigureOut">
              <a:rPr lang="en-GB" smtClean="0"/>
              <a:pPr/>
              <a:t>09/09/2020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4CC35DA-E2B9-4189-AC81-24AF3B63B724}" type="slidenum">
              <a:rPr lang="en-GB" smtClean="0"/>
              <a:pPr/>
              <a:t>‹#›</a:t>
            </a:fld>
            <a:endParaRPr lang="en-GB"/>
          </a:p>
        </p:txBody>
      </p:sp>
    </p:spTree>
    <p:extLst>
      <p:ext uri="{BB962C8B-B14F-4D97-AF65-F5344CB8AC3E}">
        <p14:creationId xmlns:p14="http://schemas.microsoft.com/office/powerpoint/2010/main" val="1534602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CC989F-E173-4355-9621-6894091280A4}" type="datetimeFigureOut">
              <a:rPr lang="en-GB" smtClean="0"/>
              <a:pPr/>
              <a:t>09/09/2020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4CC35DA-E2B9-4189-AC81-24AF3B63B724}" type="slidenum">
              <a:rPr lang="en-GB" smtClean="0"/>
              <a:pPr/>
              <a:t>‹#›</a:t>
            </a:fld>
            <a:endParaRPr lang="en-GB"/>
          </a:p>
        </p:txBody>
      </p:sp>
    </p:spTree>
    <p:extLst>
      <p:ext uri="{BB962C8B-B14F-4D97-AF65-F5344CB8AC3E}">
        <p14:creationId xmlns:p14="http://schemas.microsoft.com/office/powerpoint/2010/main" val="843574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CC989F-E173-4355-9621-6894091280A4}" type="datetimeFigureOut">
              <a:rPr lang="en-GB" smtClean="0"/>
              <a:pPr/>
              <a:t>09/09/2020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4CC35DA-E2B9-4189-AC81-24AF3B63B724}" type="slidenum">
              <a:rPr lang="en-GB" smtClean="0"/>
              <a:pPr/>
              <a:t>‹#›</a:t>
            </a:fld>
            <a:endParaRPr lang="en-GB"/>
          </a:p>
        </p:txBody>
      </p:sp>
    </p:spTree>
    <p:extLst>
      <p:ext uri="{BB962C8B-B14F-4D97-AF65-F5344CB8AC3E}">
        <p14:creationId xmlns:p14="http://schemas.microsoft.com/office/powerpoint/2010/main" val="3244433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CC989F-E173-4355-9621-6894091280A4}" type="datetimeFigureOut">
              <a:rPr lang="en-GB" smtClean="0"/>
              <a:pPr/>
              <a:t>09/09/2020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4CC35DA-E2B9-4189-AC81-24AF3B63B724}" type="slidenum">
              <a:rPr lang="en-GB" smtClean="0"/>
              <a:pPr/>
              <a:t>‹#›</a:t>
            </a:fld>
            <a:endParaRPr lang="en-GB"/>
          </a:p>
        </p:txBody>
      </p:sp>
    </p:spTree>
    <p:extLst>
      <p:ext uri="{BB962C8B-B14F-4D97-AF65-F5344CB8AC3E}">
        <p14:creationId xmlns:p14="http://schemas.microsoft.com/office/powerpoint/2010/main" val="1306597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CC989F-E173-4355-9621-6894091280A4}" type="datetimeFigureOut">
              <a:rPr lang="en-GB" smtClean="0"/>
              <a:pPr/>
              <a:t>09/09/2020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4CC35DA-E2B9-4189-AC81-24AF3B63B724}" type="slidenum">
              <a:rPr lang="en-GB" smtClean="0"/>
              <a:pPr/>
              <a:t>‹#›</a:t>
            </a:fld>
            <a:endParaRPr lang="en-GB"/>
          </a:p>
        </p:txBody>
      </p:sp>
    </p:spTree>
    <p:extLst>
      <p:ext uri="{BB962C8B-B14F-4D97-AF65-F5344CB8AC3E}">
        <p14:creationId xmlns:p14="http://schemas.microsoft.com/office/powerpoint/2010/main" val="1878118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CC989F-E173-4355-9621-6894091280A4}" type="datetimeFigureOut">
              <a:rPr lang="en-GB" smtClean="0"/>
              <a:pPr/>
              <a:t>09/09/2020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4CC35DA-E2B9-4189-AC81-24AF3B63B724}" type="slidenum">
              <a:rPr lang="en-GB" smtClean="0"/>
              <a:pPr/>
              <a:t>‹#›</a:t>
            </a:fld>
            <a:endParaRPr lang="en-GB"/>
          </a:p>
        </p:txBody>
      </p:sp>
    </p:spTree>
    <p:extLst>
      <p:ext uri="{BB962C8B-B14F-4D97-AF65-F5344CB8AC3E}">
        <p14:creationId xmlns:p14="http://schemas.microsoft.com/office/powerpoint/2010/main" val="2259685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C989F-E173-4355-9621-6894091280A4}" type="datetimeFigureOut">
              <a:rPr lang="en-GB" smtClean="0"/>
              <a:pPr/>
              <a:t>09/09/2020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C35DA-E2B9-4189-AC81-24AF3B63B724}" type="slidenum">
              <a:rPr lang="en-GB" smtClean="0"/>
              <a:pPr/>
              <a:t>‹#›</a:t>
            </a:fld>
            <a:endParaRPr lang="en-GB"/>
          </a:p>
        </p:txBody>
      </p:sp>
    </p:spTree>
    <p:extLst>
      <p:ext uri="{BB962C8B-B14F-4D97-AF65-F5344CB8AC3E}">
        <p14:creationId xmlns:p14="http://schemas.microsoft.com/office/powerpoint/2010/main" val="32829673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hub.com/camunigeog/muscat-conversion/tree/master/doc" TargetMode="External"/><Relationship Id="rId5" Type="http://schemas.openxmlformats.org/officeDocument/2006/relationships/hyperlink" Target="https://github.com/camunigeog/muscat-conversion" TargetMode="Externa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hdl.handle.net/10150/110845" TargetMode="External"/><Relationship Id="rId7" Type="http://schemas.openxmlformats.org/officeDocument/2006/relationships/hyperlink" Target="https://doi.org/10.1108/eb04698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emerald.com/insight/publication/issn/0033-0337" TargetMode="External"/><Relationship Id="rId5" Type="http://schemas.openxmlformats.org/officeDocument/2006/relationships/hyperlink" Target="https://www.emerald.com/insight/search?q=Valerie%20Galpin" TargetMode="External"/><Relationship Id="rId4" Type="http://schemas.openxmlformats.org/officeDocument/2006/relationships/hyperlink" Target="https://www.emerald.com/insight/search?q=Martin%20Porter" TargetMode="Externa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jp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3601" y="2242686"/>
            <a:ext cx="6316845" cy="2406315"/>
          </a:xfrm>
        </p:spPr>
        <p:txBody>
          <a:bodyPr>
            <a:normAutofit/>
          </a:bodyPr>
          <a:lstStyle/>
          <a:p>
            <a:pPr algn="l"/>
            <a:r>
              <a:rPr lang="en-US" sz="4400" i="1" dirty="0"/>
              <a:t>Have you searched the Library catalogue? </a:t>
            </a:r>
            <a:br>
              <a:rPr lang="en-US" sz="4400" i="1" dirty="0"/>
            </a:br>
            <a:r>
              <a:rPr lang="en-US" sz="2200" i="1" dirty="0"/>
              <a:t>Migrating catalogue records from pre-internet software to a modern library management system supporting MARC21</a:t>
            </a:r>
            <a:endParaRPr lang="en-GB" sz="2200" dirty="0">
              <a:solidFill>
                <a:srgbClr val="1B3863"/>
              </a:solidFill>
            </a:endParaRPr>
          </a:p>
        </p:txBody>
      </p:sp>
      <p:sp>
        <p:nvSpPr>
          <p:cNvPr id="3" name="Subtitle 2"/>
          <p:cNvSpPr>
            <a:spLocks noGrp="1"/>
          </p:cNvSpPr>
          <p:nvPr>
            <p:ph type="subTitle" idx="1"/>
          </p:nvPr>
        </p:nvSpPr>
        <p:spPr>
          <a:xfrm>
            <a:off x="863602" y="4649002"/>
            <a:ext cx="5476908" cy="808522"/>
          </a:xfrm>
        </p:spPr>
        <p:txBody>
          <a:bodyPr>
            <a:normAutofit fontScale="92500" lnSpcReduction="10000"/>
          </a:bodyPr>
          <a:lstStyle/>
          <a:p>
            <a:pPr algn="l"/>
            <a:r>
              <a:rPr lang="en-GB" dirty="0">
                <a:solidFill>
                  <a:srgbClr val="1B3863"/>
                </a:solidFill>
              </a:rPr>
              <a:t>Martin Lucas-Smith </a:t>
            </a:r>
          </a:p>
          <a:p>
            <a:pPr algn="l"/>
            <a:r>
              <a:rPr lang="en-GB" dirty="0">
                <a:solidFill>
                  <a:srgbClr val="1B3863"/>
                </a:solidFill>
              </a:rPr>
              <a:t>Peter Lund</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39" y="487363"/>
            <a:ext cx="2621281" cy="154870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601" y="5762840"/>
            <a:ext cx="2306320" cy="479426"/>
          </a:xfrm>
          <a:prstGeom prst="rect">
            <a:avLst/>
          </a:prstGeom>
        </p:spPr>
      </p:pic>
    </p:spTree>
    <p:extLst>
      <p:ext uri="{BB962C8B-B14F-4D97-AF65-F5344CB8AC3E}">
        <p14:creationId xmlns:p14="http://schemas.microsoft.com/office/powerpoint/2010/main" val="594741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pic>
        <p:nvPicPr>
          <p:cNvPr id="5" name="Picture 4" descr="muscat.png"/>
          <p:cNvPicPr>
            <a:picLocks noChangeAspect="1"/>
          </p:cNvPicPr>
          <p:nvPr/>
        </p:nvPicPr>
        <p:blipFill>
          <a:blip r:embed="rId5" cstate="print"/>
          <a:stretch>
            <a:fillRect/>
          </a:stretch>
        </p:blipFill>
        <p:spPr>
          <a:xfrm>
            <a:off x="0" y="-1"/>
            <a:ext cx="7822195" cy="6858001"/>
          </a:xfrm>
          <a:prstGeom prst="rect">
            <a:avLst/>
          </a:prstGeom>
        </p:spPr>
      </p:pic>
      <p:sp>
        <p:nvSpPr>
          <p:cNvPr id="2" name="Title 1"/>
          <p:cNvSpPr>
            <a:spLocks noGrp="1"/>
          </p:cNvSpPr>
          <p:nvPr>
            <p:ph type="title"/>
          </p:nvPr>
        </p:nvSpPr>
        <p:spPr>
          <a:xfrm>
            <a:off x="8109856" y="365125"/>
            <a:ext cx="3788230" cy="1605189"/>
          </a:xfrm>
        </p:spPr>
        <p:txBody>
          <a:bodyPr>
            <a:normAutofit fontScale="90000"/>
          </a:bodyPr>
          <a:lstStyle/>
          <a:p>
            <a:pPr algn="r"/>
            <a:r>
              <a:rPr lang="en-GB" b="1" dirty="0">
                <a:solidFill>
                  <a:srgbClr val="1B3863"/>
                </a:solidFill>
              </a:rPr>
              <a:t>Muscat</a:t>
            </a:r>
            <a:r>
              <a:rPr lang="en-GB" dirty="0">
                <a:solidFill>
                  <a:srgbClr val="1B3863"/>
                </a:solidFill>
              </a:rPr>
              <a:t>:</a:t>
            </a:r>
            <a:br>
              <a:rPr lang="en-GB" dirty="0">
                <a:solidFill>
                  <a:srgbClr val="1B3863"/>
                </a:solidFill>
              </a:rPr>
            </a:br>
            <a:r>
              <a:rPr lang="en-GB" dirty="0">
                <a:solidFill>
                  <a:srgbClr val="1B3863"/>
                </a:solidFill>
              </a:rPr>
              <a:t>1980s technology</a:t>
            </a:r>
          </a:p>
        </p:txBody>
      </p:sp>
      <p:sp>
        <p:nvSpPr>
          <p:cNvPr id="6" name="Rectangle 5"/>
          <p:cNvSpPr/>
          <p:nvPr/>
        </p:nvSpPr>
        <p:spPr>
          <a:xfrm>
            <a:off x="7892144" y="2329543"/>
            <a:ext cx="4125684" cy="3447098"/>
          </a:xfrm>
          <a:prstGeom prst="rect">
            <a:avLst/>
          </a:prstGeom>
        </p:spPr>
        <p:txBody>
          <a:bodyPr wrap="square">
            <a:spAutoFit/>
          </a:bodyPr>
          <a:lstStyle/>
          <a:p>
            <a:pPr>
              <a:buFontTx/>
              <a:buChar char="-"/>
            </a:pPr>
            <a:r>
              <a:rPr lang="en-GB" sz="2900" dirty="0"/>
              <a:t> 204,000 records</a:t>
            </a:r>
          </a:p>
          <a:p>
            <a:pPr>
              <a:buFontTx/>
              <a:buChar char="-"/>
            </a:pPr>
            <a:r>
              <a:rPr lang="en-GB" sz="2900" dirty="0"/>
              <a:t> c. 100 person years work</a:t>
            </a:r>
            <a:br>
              <a:rPr lang="en-GB" sz="2900" dirty="0"/>
            </a:br>
            <a:endParaRPr lang="en-GB" sz="1500" dirty="0"/>
          </a:p>
          <a:p>
            <a:pPr>
              <a:buFontTx/>
              <a:buChar char="-"/>
            </a:pPr>
            <a:r>
              <a:rPr lang="en-GB" sz="2900" dirty="0"/>
              <a:t> Not MARC</a:t>
            </a:r>
          </a:p>
          <a:p>
            <a:pPr>
              <a:buFontTx/>
              <a:buChar char="-"/>
            </a:pPr>
            <a:r>
              <a:rPr lang="en-GB" sz="2900" dirty="0"/>
              <a:t> Pre-</a:t>
            </a:r>
            <a:r>
              <a:rPr lang="en-GB" sz="2900" dirty="0" err="1"/>
              <a:t>unicode</a:t>
            </a:r>
            <a:endParaRPr lang="en-GB" sz="2900" dirty="0"/>
          </a:p>
          <a:p>
            <a:pPr>
              <a:buFontTx/>
              <a:buChar char="-"/>
            </a:pPr>
            <a:r>
              <a:rPr lang="en-GB" sz="2900" dirty="0"/>
              <a:t> Little validation</a:t>
            </a:r>
          </a:p>
          <a:p>
            <a:pPr>
              <a:buFontTx/>
              <a:buChar char="-"/>
            </a:pPr>
            <a:r>
              <a:rPr lang="en-GB" sz="2900" dirty="0"/>
              <a:t> No authority control</a:t>
            </a:r>
          </a:p>
          <a:p>
            <a:pPr>
              <a:buFontTx/>
              <a:buChar char="-"/>
            </a:pPr>
            <a:r>
              <a:rPr lang="en-GB" sz="2900" dirty="0"/>
              <a:t> Muscat - 1980s database</a:t>
            </a:r>
          </a:p>
        </p:txBody>
      </p:sp>
      <p:pic>
        <p:nvPicPr>
          <p:cNvPr id="7" name="Picture 6">
            <a:extLst>
              <a:ext uri="{FF2B5EF4-FFF2-40B4-BE49-F238E27FC236}">
                <a16:creationId xmlns:a16="http://schemas.microsoft.com/office/drawing/2014/main" id="{1E66111B-C54C-6249-A8E9-EDC018A0F650}"/>
              </a:ext>
            </a:extLst>
          </p:cNvPr>
          <p:cNvPicPr>
            <a:picLocks noChangeAspect="1"/>
          </p:cNvPicPr>
          <p:nvPr/>
        </p:nvPicPr>
        <p:blipFill rotWithShape="1">
          <a:blip r:embed="rId6">
            <a:extLst>
              <a:ext uri="{28A0092B-C50C-407E-A947-70E740481C1C}">
                <a14:useLocalDpi xmlns:a14="http://schemas.microsoft.com/office/drawing/2010/main" val="0"/>
              </a:ext>
            </a:extLst>
          </a:blip>
          <a:srcRect b="13031"/>
          <a:stretch/>
        </p:blipFill>
        <p:spPr>
          <a:xfrm>
            <a:off x="4886843" y="4289978"/>
            <a:ext cx="2768600" cy="2407828"/>
          </a:xfrm>
          <a:prstGeom prst="rect">
            <a:avLst/>
          </a:prstGeom>
        </p:spPr>
      </p:pic>
    </p:spTree>
    <p:extLst>
      <p:ext uri="{BB962C8B-B14F-4D97-AF65-F5344CB8AC3E}">
        <p14:creationId xmlns:p14="http://schemas.microsoft.com/office/powerpoint/2010/main" val="258154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5"/>
            <a:ext cx="3788230" cy="1605189"/>
          </a:xfrm>
        </p:spPr>
        <p:txBody>
          <a:bodyPr>
            <a:normAutofit/>
          </a:bodyPr>
          <a:lstStyle/>
          <a:p>
            <a:pPr algn="r"/>
            <a:r>
              <a:rPr lang="en-GB" dirty="0">
                <a:solidFill>
                  <a:srgbClr val="1B3863"/>
                </a:solidFill>
              </a:rPr>
              <a:t>The conversion process</a:t>
            </a:r>
          </a:p>
        </p:txBody>
      </p:sp>
      <p:pic>
        <p:nvPicPr>
          <p:cNvPr id="7" name="Picture 6" descr="Capture.PNG"/>
          <p:cNvPicPr>
            <a:picLocks noChangeAspect="1"/>
          </p:cNvPicPr>
          <p:nvPr/>
        </p:nvPicPr>
        <p:blipFill>
          <a:blip r:embed="rId5" cstate="print"/>
          <a:stretch>
            <a:fillRect/>
          </a:stretch>
        </p:blipFill>
        <p:spPr>
          <a:xfrm>
            <a:off x="145143" y="410513"/>
            <a:ext cx="7593803" cy="5126692"/>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7892144" y="2062977"/>
            <a:ext cx="4125684" cy="3831818"/>
          </a:xfrm>
          <a:prstGeom prst="rect">
            <a:avLst/>
          </a:prstGeom>
        </p:spPr>
        <p:txBody>
          <a:bodyPr wrap="square">
            <a:spAutoFit/>
          </a:bodyPr>
          <a:lstStyle/>
          <a:p>
            <a:pPr>
              <a:buFontTx/>
              <a:buChar char="-"/>
            </a:pPr>
            <a:r>
              <a:rPr lang="en-GB" sz="2900" dirty="0"/>
              <a:t> 6-12 hours overnight</a:t>
            </a:r>
          </a:p>
          <a:p>
            <a:pPr>
              <a:buFontTx/>
              <a:buChar char="-"/>
            </a:pPr>
            <a:r>
              <a:rPr lang="en-GB" sz="2900" dirty="0"/>
              <a:t> Data import</a:t>
            </a:r>
          </a:p>
          <a:p>
            <a:pPr>
              <a:buFontTx/>
              <a:buChar char="-"/>
            </a:pPr>
            <a:endParaRPr lang="en-GB" sz="2000" dirty="0"/>
          </a:p>
          <a:p>
            <a:pPr>
              <a:buFontTx/>
              <a:buChar char="-"/>
            </a:pPr>
            <a:r>
              <a:rPr lang="en-GB" sz="2900" dirty="0"/>
              <a:t> Mixture of writing code, and fixing records: highly iterative</a:t>
            </a:r>
          </a:p>
          <a:p>
            <a:pPr>
              <a:buFontTx/>
              <a:buChar char="-"/>
            </a:pPr>
            <a:endParaRPr lang="en-GB" sz="2000" dirty="0"/>
          </a:p>
          <a:p>
            <a:pPr>
              <a:buFontTx/>
              <a:buChar char="-"/>
            </a:pPr>
            <a:r>
              <a:rPr lang="en-GB" sz="2900" dirty="0"/>
              <a:t> About 200 days of coding work over 7 years.</a:t>
            </a:r>
          </a:p>
        </p:txBody>
      </p:sp>
    </p:spTree>
    <p:extLst>
      <p:ext uri="{BB962C8B-B14F-4D97-AF65-F5344CB8AC3E}">
        <p14:creationId xmlns:p14="http://schemas.microsoft.com/office/powerpoint/2010/main" val="2581541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6"/>
            <a:ext cx="3788230" cy="1056468"/>
          </a:xfrm>
        </p:spPr>
        <p:txBody>
          <a:bodyPr>
            <a:normAutofit fontScale="90000"/>
          </a:bodyPr>
          <a:lstStyle/>
          <a:p>
            <a:pPr algn="r"/>
            <a:r>
              <a:rPr lang="en-GB" dirty="0">
                <a:solidFill>
                  <a:srgbClr val="1B3863"/>
                </a:solidFill>
              </a:rPr>
              <a:t>Conversion</a:t>
            </a:r>
            <a:br>
              <a:rPr lang="en-GB" dirty="0">
                <a:solidFill>
                  <a:srgbClr val="1B3863"/>
                </a:solidFill>
              </a:rPr>
            </a:br>
            <a:r>
              <a:rPr lang="en-GB" dirty="0">
                <a:solidFill>
                  <a:srgbClr val="1B3863"/>
                </a:solidFill>
              </a:rPr>
              <a:t>process</a:t>
            </a:r>
          </a:p>
        </p:txBody>
      </p:sp>
      <p:sp>
        <p:nvSpPr>
          <p:cNvPr id="9" name="Rectangle 8"/>
          <p:cNvSpPr/>
          <p:nvPr/>
        </p:nvSpPr>
        <p:spPr>
          <a:xfrm>
            <a:off x="8103515" y="1664930"/>
            <a:ext cx="3876401" cy="4108817"/>
          </a:xfrm>
          <a:prstGeom prst="rect">
            <a:avLst/>
          </a:prstGeom>
        </p:spPr>
        <p:txBody>
          <a:bodyPr wrap="square">
            <a:spAutoFit/>
          </a:bodyPr>
          <a:lstStyle/>
          <a:p>
            <a:r>
              <a:rPr lang="en-GB" sz="2900" b="1" dirty="0"/>
              <a:t>STAGE 1.</a:t>
            </a:r>
            <a:br>
              <a:rPr lang="en-GB" sz="2900" b="1" dirty="0"/>
            </a:br>
            <a:r>
              <a:rPr lang="en-GB" sz="2900" b="1" dirty="0"/>
              <a:t>Convert 200MB text dump to a database</a:t>
            </a:r>
          </a:p>
          <a:p>
            <a:pPr marL="514350" indent="-514350">
              <a:buAutoNum type="arabicPeriod"/>
            </a:pPr>
            <a:endParaRPr lang="en-GB" sz="2900" dirty="0"/>
          </a:p>
          <a:p>
            <a:r>
              <a:rPr lang="en-GB" sz="2900" dirty="0"/>
              <a:t>We then had a basic key-value pair database, of 9m individual data lines, about 40 per record.</a:t>
            </a:r>
          </a:p>
        </p:txBody>
      </p:sp>
      <p:pic>
        <p:nvPicPr>
          <p:cNvPr id="8" name="Picture 7" descr="Screenshot 2020-09-04 at 19.40.5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699" y="217977"/>
            <a:ext cx="7423794" cy="53929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4344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6"/>
            <a:ext cx="3788230" cy="734239"/>
          </a:xfrm>
        </p:spPr>
        <p:txBody>
          <a:bodyPr>
            <a:normAutofit/>
          </a:bodyPr>
          <a:lstStyle/>
          <a:p>
            <a:pPr algn="r"/>
            <a:r>
              <a:rPr lang="en-GB" dirty="0">
                <a:solidFill>
                  <a:srgbClr val="1B3863"/>
                </a:solidFill>
              </a:rPr>
              <a:t>Conversion</a:t>
            </a:r>
          </a:p>
        </p:txBody>
      </p:sp>
      <p:sp>
        <p:nvSpPr>
          <p:cNvPr id="9" name="Rectangle 8"/>
          <p:cNvSpPr/>
          <p:nvPr/>
        </p:nvSpPr>
        <p:spPr>
          <a:xfrm>
            <a:off x="7882666" y="1200544"/>
            <a:ext cx="4125684" cy="4555093"/>
          </a:xfrm>
          <a:prstGeom prst="rect">
            <a:avLst/>
          </a:prstGeom>
        </p:spPr>
        <p:txBody>
          <a:bodyPr wrap="square">
            <a:spAutoFit/>
          </a:bodyPr>
          <a:lstStyle/>
          <a:p>
            <a:r>
              <a:rPr lang="en-GB" sz="2900" b="1" dirty="0"/>
              <a:t>2. Interpret the record structure.</a:t>
            </a:r>
          </a:p>
          <a:p>
            <a:endParaRPr lang="en-GB" sz="2900" dirty="0"/>
          </a:p>
          <a:p>
            <a:r>
              <a:rPr lang="en-GB" sz="2900" dirty="0"/>
              <a:t>Used </a:t>
            </a:r>
            <a:r>
              <a:rPr lang="en-GB" sz="2900" dirty="0" err="1"/>
              <a:t>Xpath</a:t>
            </a:r>
            <a:r>
              <a:rPr lang="en-GB" sz="2900" dirty="0"/>
              <a:t> to ‘drop’ a flat-structured record into a schema.</a:t>
            </a:r>
          </a:p>
          <a:p>
            <a:endParaRPr lang="en-GB" sz="2900" dirty="0"/>
          </a:p>
          <a:p>
            <a:r>
              <a:rPr lang="en-GB" sz="2900" dirty="0"/>
              <a:t>Also turned proprietary character codes into Unicode, e.g. </a:t>
            </a:r>
            <a:r>
              <a:rPr lang="en-GB" sz="2900" dirty="0" err="1"/>
              <a:t>a^u</a:t>
            </a:r>
            <a:r>
              <a:rPr lang="en-GB" sz="2900" dirty="0"/>
              <a:t> into </a:t>
            </a:r>
            <a:r>
              <a:rPr lang="en-GB" sz="2900" dirty="0" err="1"/>
              <a:t>ä</a:t>
            </a:r>
            <a:endParaRPr lang="en-GB" sz="2900" dirty="0"/>
          </a:p>
        </p:txBody>
      </p:sp>
      <p:pic>
        <p:nvPicPr>
          <p:cNvPr id="3" name="Picture 2" descr="Screenshot 2020-09-04 at 19.41.5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631" y="189546"/>
            <a:ext cx="7348739" cy="59433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077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6"/>
            <a:ext cx="3788230" cy="734239"/>
          </a:xfrm>
        </p:spPr>
        <p:txBody>
          <a:bodyPr>
            <a:normAutofit/>
          </a:bodyPr>
          <a:lstStyle/>
          <a:p>
            <a:pPr algn="r"/>
            <a:r>
              <a:rPr lang="en-GB" dirty="0">
                <a:solidFill>
                  <a:srgbClr val="1B3863"/>
                </a:solidFill>
              </a:rPr>
              <a:t>Conversion</a:t>
            </a:r>
          </a:p>
        </p:txBody>
      </p:sp>
      <p:sp>
        <p:nvSpPr>
          <p:cNvPr id="9" name="Rectangle 8"/>
          <p:cNvSpPr/>
          <p:nvPr/>
        </p:nvSpPr>
        <p:spPr>
          <a:xfrm>
            <a:off x="7882666" y="1200544"/>
            <a:ext cx="4125684" cy="4724370"/>
          </a:xfrm>
          <a:prstGeom prst="rect">
            <a:avLst/>
          </a:prstGeom>
        </p:spPr>
        <p:txBody>
          <a:bodyPr wrap="square">
            <a:spAutoFit/>
          </a:bodyPr>
          <a:lstStyle/>
          <a:p>
            <a:r>
              <a:rPr lang="en-GB" sz="2900" b="1" dirty="0"/>
              <a:t>3. Converted the hierarchy into XML.</a:t>
            </a:r>
          </a:p>
          <a:p>
            <a:endParaRPr lang="en-GB" sz="2900" dirty="0"/>
          </a:p>
          <a:p>
            <a:r>
              <a:rPr lang="en-GB" sz="2900" dirty="0"/>
              <a:t>Now have a structure easier to manipulate.</a:t>
            </a:r>
          </a:p>
          <a:p>
            <a:endParaRPr lang="en-GB" sz="2000" dirty="0"/>
          </a:p>
          <a:p>
            <a:r>
              <a:rPr lang="en-GB" sz="2900" dirty="0"/>
              <a:t>Can now determine parent-child relationships.</a:t>
            </a:r>
          </a:p>
          <a:p>
            <a:endParaRPr lang="en-GB" sz="2000" dirty="0"/>
          </a:p>
          <a:p>
            <a:r>
              <a:rPr lang="en-GB" sz="2900" dirty="0"/>
              <a:t>Also things like</a:t>
            </a:r>
            <a:br>
              <a:rPr lang="en-GB" sz="2900" dirty="0"/>
            </a:br>
            <a:r>
              <a:rPr lang="en-GB" sz="2900" dirty="0"/>
              <a:t>which author is 4</a:t>
            </a:r>
            <a:r>
              <a:rPr lang="en-GB" sz="2900" baseline="30000" dirty="0"/>
              <a:t>th</a:t>
            </a:r>
            <a:r>
              <a:rPr lang="en-GB" sz="2900" dirty="0"/>
              <a:t>.</a:t>
            </a:r>
          </a:p>
        </p:txBody>
      </p:sp>
      <p:pic>
        <p:nvPicPr>
          <p:cNvPr id="6" name="Picture 5" descr="Screenshot 2020-09-04 at 19.52.0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29" y="85295"/>
            <a:ext cx="7115596" cy="6548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0793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6"/>
            <a:ext cx="3788230" cy="734239"/>
          </a:xfrm>
        </p:spPr>
        <p:txBody>
          <a:bodyPr>
            <a:normAutofit/>
          </a:bodyPr>
          <a:lstStyle/>
          <a:p>
            <a:pPr algn="r"/>
            <a:r>
              <a:rPr lang="en-GB" dirty="0">
                <a:solidFill>
                  <a:srgbClr val="1B3863"/>
                </a:solidFill>
              </a:rPr>
              <a:t>Conversion</a:t>
            </a:r>
          </a:p>
        </p:txBody>
      </p:sp>
      <p:sp>
        <p:nvSpPr>
          <p:cNvPr id="9" name="Rectangle 8"/>
          <p:cNvSpPr/>
          <p:nvPr/>
        </p:nvSpPr>
        <p:spPr>
          <a:xfrm>
            <a:off x="6947225" y="1200544"/>
            <a:ext cx="5061125" cy="4108817"/>
          </a:xfrm>
          <a:prstGeom prst="rect">
            <a:avLst/>
          </a:prstGeom>
        </p:spPr>
        <p:txBody>
          <a:bodyPr wrap="square">
            <a:spAutoFit/>
          </a:bodyPr>
          <a:lstStyle/>
          <a:p>
            <a:r>
              <a:rPr lang="en-GB" sz="2900" b="1" dirty="0"/>
              <a:t>4. Start with basic mappings of Muscat to MARC for each field</a:t>
            </a:r>
          </a:p>
          <a:p>
            <a:endParaRPr lang="en-GB" sz="2900" dirty="0"/>
          </a:p>
          <a:p>
            <a:r>
              <a:rPr lang="en-GB" sz="2900" dirty="0"/>
              <a:t>E.g. loop though each *k (UDC classification number) pair, and map to a 650 or 651.</a:t>
            </a:r>
          </a:p>
          <a:p>
            <a:endParaRPr lang="en-GB" sz="2900" dirty="0"/>
          </a:p>
          <a:p>
            <a:r>
              <a:rPr lang="en-GB" sz="2900" dirty="0"/>
              <a:t>Soon we had some very basic MARC records.</a:t>
            </a:r>
          </a:p>
        </p:txBody>
      </p:sp>
      <p:pic>
        <p:nvPicPr>
          <p:cNvPr id="3" name="Picture 2" descr="Screenshot 2020-09-04 at 19.56.1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926" y="289112"/>
            <a:ext cx="4607846" cy="3340688"/>
          </a:xfrm>
          <a:prstGeom prst="rect">
            <a:avLst/>
          </a:prstGeom>
          <a:ln>
            <a:noFill/>
          </a:ln>
          <a:effectLst>
            <a:outerShdw blurRad="292100" dist="139700" dir="2700000" algn="tl" rotWithShape="0">
              <a:srgbClr val="333333">
                <a:alpha val="65000"/>
              </a:srgbClr>
            </a:outerShdw>
          </a:effectLst>
        </p:spPr>
      </p:pic>
      <p:pic>
        <p:nvPicPr>
          <p:cNvPr id="5" name="Picture 4" descr="Screenshot 2020-09-04 at 19.56.2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193" y="4016760"/>
            <a:ext cx="5702300" cy="1193800"/>
          </a:xfrm>
          <a:prstGeom prst="rect">
            <a:avLst/>
          </a:prstGeom>
          <a:ln>
            <a:noFill/>
          </a:ln>
          <a:effectLst>
            <a:outerShdw blurRad="292100" dist="139700" dir="2700000" algn="tl" rotWithShape="0">
              <a:srgbClr val="333333">
                <a:alpha val="65000"/>
              </a:srgbClr>
            </a:outerShdw>
          </a:effectLst>
        </p:spPr>
      </p:pic>
      <p:cxnSp>
        <p:nvCxnSpPr>
          <p:cNvPr id="8" name="Straight Arrow Connector 7"/>
          <p:cNvCxnSpPr/>
          <p:nvPr/>
        </p:nvCxnSpPr>
        <p:spPr>
          <a:xfrm>
            <a:off x="4227095" y="3080117"/>
            <a:ext cx="1" cy="105197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3321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6"/>
            <a:ext cx="3788230" cy="734239"/>
          </a:xfrm>
        </p:spPr>
        <p:txBody>
          <a:bodyPr>
            <a:normAutofit/>
          </a:bodyPr>
          <a:lstStyle/>
          <a:p>
            <a:pPr algn="r"/>
            <a:r>
              <a:rPr lang="en-GB" dirty="0">
                <a:solidFill>
                  <a:srgbClr val="1B3863"/>
                </a:solidFill>
              </a:rPr>
              <a:t>Conversion</a:t>
            </a:r>
          </a:p>
        </p:txBody>
      </p:sp>
      <p:sp>
        <p:nvSpPr>
          <p:cNvPr id="9" name="Rectangle 8"/>
          <p:cNvSpPr/>
          <p:nvPr/>
        </p:nvSpPr>
        <p:spPr>
          <a:xfrm>
            <a:off x="7882666" y="1200544"/>
            <a:ext cx="4125684" cy="6063197"/>
          </a:xfrm>
          <a:prstGeom prst="rect">
            <a:avLst/>
          </a:prstGeom>
        </p:spPr>
        <p:txBody>
          <a:bodyPr wrap="square">
            <a:spAutoFit/>
          </a:bodyPr>
          <a:lstStyle/>
          <a:p>
            <a:r>
              <a:rPr lang="en-GB" sz="2900" b="1" dirty="0"/>
              <a:t>5. Extend this principle, by create macros for each MARC field conversion.</a:t>
            </a:r>
          </a:p>
          <a:p>
            <a:endParaRPr lang="en-GB" sz="2000" b="1" dirty="0"/>
          </a:p>
          <a:p>
            <a:r>
              <a:rPr lang="en-GB" sz="2900" dirty="0"/>
              <a:t>Basically each {</a:t>
            </a:r>
            <a:r>
              <a:rPr lang="mr-IN" sz="2900" dirty="0"/>
              <a:t>…</a:t>
            </a:r>
            <a:r>
              <a:rPr lang="en-GB" sz="2900" dirty="0"/>
              <a:t>} block is a placeholder to be filled in.  E.g. this macro says:</a:t>
            </a:r>
          </a:p>
          <a:p>
            <a:endParaRPr lang="en-GB" sz="2000" dirty="0"/>
          </a:p>
          <a:p>
            <a:r>
              <a:rPr lang="en-GB" sz="2900" dirty="0"/>
              <a:t>Take //abs contents, and put into    520 3# $a{</a:t>
            </a:r>
            <a:r>
              <a:rPr lang="mr-IN" sz="2900" dirty="0"/>
              <a:t>…</a:t>
            </a:r>
            <a:r>
              <a:rPr lang="en-GB" sz="2900" dirty="0"/>
              <a:t>}</a:t>
            </a:r>
            <a:br>
              <a:rPr lang="en-GB" sz="2900" dirty="0"/>
            </a:br>
            <a:r>
              <a:rPr lang="en-GB" sz="2900" dirty="0"/>
              <a:t>and add a dot at end.</a:t>
            </a:r>
          </a:p>
          <a:p>
            <a:endParaRPr lang="en-GB" sz="2900" dirty="0"/>
          </a:p>
          <a:p>
            <a:endParaRPr lang="en-GB" sz="2900" dirty="0"/>
          </a:p>
          <a:p>
            <a:endParaRPr lang="en-GB" sz="2900" dirty="0"/>
          </a:p>
        </p:txBody>
      </p:sp>
      <p:pic>
        <p:nvPicPr>
          <p:cNvPr id="3" name="Picture 2" descr="Screenshot 2020-09-04 at 20.01.33.png"/>
          <p:cNvPicPr>
            <a:picLocks noChangeAspect="1"/>
          </p:cNvPicPr>
          <p:nvPr/>
        </p:nvPicPr>
        <p:blipFill rotWithShape="1">
          <a:blip r:embed="rId5">
            <a:extLst>
              <a:ext uri="{28A0092B-C50C-407E-A947-70E740481C1C}">
                <a14:useLocalDpi xmlns:a14="http://schemas.microsoft.com/office/drawing/2010/main" val="0"/>
              </a:ext>
            </a:extLst>
          </a:blip>
          <a:srcRect t="11964" b="1"/>
          <a:stretch/>
        </p:blipFill>
        <p:spPr>
          <a:xfrm>
            <a:off x="254189" y="2919003"/>
            <a:ext cx="7252225" cy="360137"/>
          </a:xfrm>
          <a:prstGeom prst="rect">
            <a:avLst/>
          </a:prstGeom>
          <a:ln>
            <a:noFill/>
          </a:ln>
          <a:effectLst>
            <a:outerShdw blurRad="292100" dist="139700" dir="2700000" algn="tl" rotWithShape="0">
              <a:srgbClr val="333333">
                <a:alpha val="65000"/>
              </a:srgbClr>
            </a:outerShdw>
          </a:effectLst>
        </p:spPr>
      </p:pic>
      <p:pic>
        <p:nvPicPr>
          <p:cNvPr id="8" name="Picture 7" descr="Screenshot 2020-09-04 at 20.05.36.png"/>
          <p:cNvPicPr>
            <a:picLocks noChangeAspect="1"/>
          </p:cNvPicPr>
          <p:nvPr/>
        </p:nvPicPr>
        <p:blipFill rotWithShape="1">
          <a:blip r:embed="rId6">
            <a:extLst>
              <a:ext uri="{28A0092B-C50C-407E-A947-70E740481C1C}">
                <a14:useLocalDpi xmlns:a14="http://schemas.microsoft.com/office/drawing/2010/main" val="0"/>
              </a:ext>
            </a:extLst>
          </a:blip>
          <a:srcRect r="3011"/>
          <a:stretch/>
        </p:blipFill>
        <p:spPr>
          <a:xfrm>
            <a:off x="304021" y="281925"/>
            <a:ext cx="7145527" cy="2182170"/>
          </a:xfrm>
          <a:prstGeom prst="rect">
            <a:avLst/>
          </a:prstGeom>
          <a:ln>
            <a:noFill/>
          </a:ln>
          <a:effectLst>
            <a:outerShdw blurRad="292100" dist="139700" dir="2700000" algn="tl" rotWithShape="0">
              <a:srgbClr val="333333">
                <a:alpha val="65000"/>
              </a:srgbClr>
            </a:outerShdw>
          </a:effectLst>
        </p:spPr>
      </p:pic>
      <p:pic>
        <p:nvPicPr>
          <p:cNvPr id="10" name="Picture 9" descr="Screenshot 2020-09-04 at 20.05.48.png"/>
          <p:cNvPicPr>
            <a:picLocks noChangeAspect="1"/>
          </p:cNvPicPr>
          <p:nvPr/>
        </p:nvPicPr>
        <p:blipFill rotWithShape="1">
          <a:blip r:embed="rId7">
            <a:extLst>
              <a:ext uri="{28A0092B-C50C-407E-A947-70E740481C1C}">
                <a14:useLocalDpi xmlns:a14="http://schemas.microsoft.com/office/drawing/2010/main" val="0"/>
              </a:ext>
            </a:extLst>
          </a:blip>
          <a:srcRect l="3942" r="6702" b="12592"/>
          <a:stretch/>
        </p:blipFill>
        <p:spPr>
          <a:xfrm>
            <a:off x="284334" y="3663239"/>
            <a:ext cx="7212604" cy="1710382"/>
          </a:xfrm>
          <a:prstGeom prst="rect">
            <a:avLst/>
          </a:prstGeom>
        </p:spPr>
      </p:pic>
      <p:cxnSp>
        <p:nvCxnSpPr>
          <p:cNvPr id="11" name="Straight Arrow Connector 10"/>
          <p:cNvCxnSpPr/>
          <p:nvPr/>
        </p:nvCxnSpPr>
        <p:spPr>
          <a:xfrm flipH="1">
            <a:off x="1857648" y="1345774"/>
            <a:ext cx="341202" cy="161113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976213" y="3212799"/>
            <a:ext cx="492845" cy="138368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025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6"/>
            <a:ext cx="3788230" cy="734239"/>
          </a:xfrm>
        </p:spPr>
        <p:txBody>
          <a:bodyPr>
            <a:normAutofit/>
          </a:bodyPr>
          <a:lstStyle/>
          <a:p>
            <a:pPr algn="r"/>
            <a:r>
              <a:rPr lang="en-GB" dirty="0">
                <a:solidFill>
                  <a:srgbClr val="1B3863"/>
                </a:solidFill>
              </a:rPr>
              <a:t>Conversion</a:t>
            </a:r>
          </a:p>
        </p:txBody>
      </p:sp>
      <p:sp>
        <p:nvSpPr>
          <p:cNvPr id="9" name="Rectangle 8"/>
          <p:cNvSpPr/>
          <p:nvPr/>
        </p:nvSpPr>
        <p:spPr>
          <a:xfrm>
            <a:off x="7882666" y="1200544"/>
            <a:ext cx="4125684" cy="4662814"/>
          </a:xfrm>
          <a:prstGeom prst="rect">
            <a:avLst/>
          </a:prstGeom>
        </p:spPr>
        <p:txBody>
          <a:bodyPr wrap="square">
            <a:spAutoFit/>
          </a:bodyPr>
          <a:lstStyle/>
          <a:p>
            <a:r>
              <a:rPr lang="en-GB" sz="2900" b="1" dirty="0"/>
              <a:t>6. Full macro definition. Mapping each MARC field from Muscat fields.</a:t>
            </a:r>
          </a:p>
          <a:p>
            <a:endParaRPr lang="en-GB" sz="2900" b="1" dirty="0"/>
          </a:p>
          <a:p>
            <a:r>
              <a:rPr lang="en-GB" sz="2900" dirty="0"/>
              <a:t>Each MARC line ‘looks up’ data from the Muscat XML and processes it through a macro.</a:t>
            </a:r>
          </a:p>
          <a:p>
            <a:endParaRPr lang="en-GB" sz="2900" dirty="0"/>
          </a:p>
          <a:p>
            <a:r>
              <a:rPr lang="en-GB" sz="1200" dirty="0"/>
              <a:t>https://</a:t>
            </a:r>
            <a:r>
              <a:rPr lang="en-GB" sz="1200" dirty="0" err="1"/>
              <a:t>github.com</a:t>
            </a:r>
            <a:r>
              <a:rPr lang="en-GB" sz="1200" dirty="0"/>
              <a:t>/</a:t>
            </a:r>
            <a:r>
              <a:rPr lang="en-GB" sz="1200" dirty="0" err="1"/>
              <a:t>camunigeog</a:t>
            </a:r>
            <a:r>
              <a:rPr lang="en-GB" sz="1200" dirty="0"/>
              <a:t>/</a:t>
            </a:r>
            <a:r>
              <a:rPr lang="en-GB" sz="1200" dirty="0" err="1"/>
              <a:t>muscat</a:t>
            </a:r>
            <a:r>
              <a:rPr lang="en-GB" sz="1200" dirty="0"/>
              <a:t>-conversion/blob/master/tables/</a:t>
            </a:r>
            <a:r>
              <a:rPr lang="en-GB" sz="1200" dirty="0" err="1"/>
              <a:t>marcparser.txt</a:t>
            </a:r>
            <a:endParaRPr lang="en-GB" sz="1200" dirty="0"/>
          </a:p>
          <a:p>
            <a:endParaRPr lang="en-GB" sz="1200" dirty="0"/>
          </a:p>
        </p:txBody>
      </p:sp>
      <p:pic>
        <p:nvPicPr>
          <p:cNvPr id="7" name="Picture 6" descr="Screenshot 2020-09-04 at 20.14.05.png"/>
          <p:cNvPicPr>
            <a:picLocks noChangeAspect="1"/>
          </p:cNvPicPr>
          <p:nvPr/>
        </p:nvPicPr>
        <p:blipFill rotWithShape="1">
          <a:blip r:embed="rId5">
            <a:extLst>
              <a:ext uri="{28A0092B-C50C-407E-A947-70E740481C1C}">
                <a14:useLocalDpi xmlns:a14="http://schemas.microsoft.com/office/drawing/2010/main" val="0"/>
              </a:ext>
            </a:extLst>
          </a:blip>
          <a:srcRect r="6836" b="1519"/>
          <a:stretch/>
        </p:blipFill>
        <p:spPr>
          <a:xfrm>
            <a:off x="0" y="217977"/>
            <a:ext cx="7740448" cy="6132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7804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6"/>
            <a:ext cx="3788230" cy="734239"/>
          </a:xfrm>
        </p:spPr>
        <p:txBody>
          <a:bodyPr>
            <a:normAutofit/>
          </a:bodyPr>
          <a:lstStyle/>
          <a:p>
            <a:pPr algn="r"/>
            <a:r>
              <a:rPr lang="en-GB" dirty="0">
                <a:solidFill>
                  <a:srgbClr val="1B3863"/>
                </a:solidFill>
              </a:rPr>
              <a:t>Conversion</a:t>
            </a:r>
          </a:p>
        </p:txBody>
      </p:sp>
      <p:sp>
        <p:nvSpPr>
          <p:cNvPr id="9" name="Rectangle 8"/>
          <p:cNvSpPr/>
          <p:nvPr/>
        </p:nvSpPr>
        <p:spPr>
          <a:xfrm>
            <a:off x="7882666" y="1200544"/>
            <a:ext cx="4125684" cy="5370701"/>
          </a:xfrm>
          <a:prstGeom prst="rect">
            <a:avLst/>
          </a:prstGeom>
        </p:spPr>
        <p:txBody>
          <a:bodyPr wrap="square">
            <a:spAutoFit/>
          </a:bodyPr>
          <a:lstStyle/>
          <a:p>
            <a:r>
              <a:rPr lang="en-GB" sz="2900" b="1" dirty="0"/>
              <a:t>7. Each macro has quite complex logic.</a:t>
            </a:r>
          </a:p>
          <a:p>
            <a:endParaRPr lang="en-GB" sz="2900" b="1" dirty="0"/>
          </a:p>
          <a:p>
            <a:r>
              <a:rPr lang="en-GB" sz="2900" dirty="0"/>
              <a:t>Receives the value from the Macro definition, then builds the result.</a:t>
            </a:r>
          </a:p>
          <a:p>
            <a:endParaRPr lang="en-GB" sz="2900" dirty="0"/>
          </a:p>
          <a:p>
            <a:r>
              <a:rPr lang="en-GB" sz="2900" dirty="0"/>
              <a:t>E.g. this shows the LDR.</a:t>
            </a:r>
            <a:br>
              <a:rPr lang="en-GB" sz="2900" dirty="0"/>
            </a:br>
            <a:r>
              <a:rPr lang="en-GB" sz="2900" dirty="0"/>
              <a:t>*form=Map     becomes</a:t>
            </a:r>
            <a:br>
              <a:rPr lang="en-GB" sz="2900" dirty="0"/>
            </a:br>
            <a:r>
              <a:rPr lang="en-GB" sz="2900" dirty="0"/>
              <a:t>LDR position 6 = e</a:t>
            </a:r>
          </a:p>
          <a:p>
            <a:endParaRPr lang="en-GB" sz="2900" dirty="0"/>
          </a:p>
          <a:p>
            <a:r>
              <a:rPr lang="en-GB" sz="1200" dirty="0">
                <a:solidFill>
                  <a:schemeClr val="bg1"/>
                </a:solidFill>
              </a:rPr>
              <a:t>https://</a:t>
            </a:r>
            <a:r>
              <a:rPr lang="en-GB" sz="1200" dirty="0" err="1">
                <a:solidFill>
                  <a:schemeClr val="bg1"/>
                </a:solidFill>
              </a:rPr>
              <a:t>github.com</a:t>
            </a:r>
            <a:r>
              <a:rPr lang="en-GB" sz="1200" dirty="0">
                <a:solidFill>
                  <a:schemeClr val="bg1"/>
                </a:solidFill>
              </a:rPr>
              <a:t>/</a:t>
            </a:r>
            <a:r>
              <a:rPr lang="en-GB" sz="1200" dirty="0" err="1">
                <a:solidFill>
                  <a:schemeClr val="bg1"/>
                </a:solidFill>
              </a:rPr>
              <a:t>camunigeog</a:t>
            </a:r>
            <a:r>
              <a:rPr lang="en-GB" sz="1200" dirty="0">
                <a:solidFill>
                  <a:schemeClr val="bg1"/>
                </a:solidFill>
              </a:rPr>
              <a:t>/</a:t>
            </a:r>
            <a:r>
              <a:rPr lang="en-GB" sz="1200" dirty="0" err="1">
                <a:solidFill>
                  <a:schemeClr val="bg1"/>
                </a:solidFill>
              </a:rPr>
              <a:t>muscat</a:t>
            </a:r>
            <a:r>
              <a:rPr lang="en-GB" sz="1200" dirty="0">
                <a:solidFill>
                  <a:schemeClr val="bg1"/>
                </a:solidFill>
              </a:rPr>
              <a:t>-conversion/blob/master/marcConversion.php#L2099</a:t>
            </a:r>
          </a:p>
        </p:txBody>
      </p:sp>
      <p:pic>
        <p:nvPicPr>
          <p:cNvPr id="3" name="Picture 2" descr="Screenshot 2020-09-04 at 20.19.37.png"/>
          <p:cNvPicPr>
            <a:picLocks noChangeAspect="1"/>
          </p:cNvPicPr>
          <p:nvPr/>
        </p:nvPicPr>
        <p:blipFill rotWithShape="1">
          <a:blip r:embed="rId5">
            <a:extLst>
              <a:ext uri="{28A0092B-C50C-407E-A947-70E740481C1C}">
                <a14:useLocalDpi xmlns:a14="http://schemas.microsoft.com/office/drawing/2010/main" val="0"/>
              </a:ext>
            </a:extLst>
          </a:blip>
          <a:srcRect r="18555"/>
          <a:stretch/>
        </p:blipFill>
        <p:spPr>
          <a:xfrm>
            <a:off x="131720" y="372513"/>
            <a:ext cx="7459996" cy="6261585"/>
          </a:xfrm>
          <a:prstGeom prst="rect">
            <a:avLst/>
          </a:prstGeom>
        </p:spPr>
      </p:pic>
      <p:cxnSp>
        <p:nvCxnSpPr>
          <p:cNvPr id="8" name="Straight Arrow Connector 7"/>
          <p:cNvCxnSpPr/>
          <p:nvPr/>
        </p:nvCxnSpPr>
        <p:spPr>
          <a:xfrm>
            <a:off x="3165584" y="3601368"/>
            <a:ext cx="464412" cy="146897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9625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6"/>
            <a:ext cx="3788230" cy="734239"/>
          </a:xfrm>
        </p:spPr>
        <p:txBody>
          <a:bodyPr>
            <a:normAutofit/>
          </a:bodyPr>
          <a:lstStyle/>
          <a:p>
            <a:pPr algn="r"/>
            <a:r>
              <a:rPr lang="en-GB" dirty="0">
                <a:solidFill>
                  <a:srgbClr val="1B3863"/>
                </a:solidFill>
              </a:rPr>
              <a:t>Conversion</a:t>
            </a:r>
          </a:p>
        </p:txBody>
      </p:sp>
      <p:sp>
        <p:nvSpPr>
          <p:cNvPr id="9" name="Rectangle 8"/>
          <p:cNvSpPr/>
          <p:nvPr/>
        </p:nvSpPr>
        <p:spPr>
          <a:xfrm>
            <a:off x="7882666" y="1200544"/>
            <a:ext cx="4125684" cy="5155257"/>
          </a:xfrm>
          <a:prstGeom prst="rect">
            <a:avLst/>
          </a:prstGeom>
        </p:spPr>
        <p:txBody>
          <a:bodyPr wrap="square">
            <a:spAutoFit/>
          </a:bodyPr>
          <a:lstStyle/>
          <a:p>
            <a:r>
              <a:rPr lang="en-GB" sz="2900" b="1" dirty="0"/>
              <a:t>8. Eventually end up with a full MARC record.</a:t>
            </a:r>
          </a:p>
          <a:p>
            <a:endParaRPr lang="en-GB" sz="2000" b="1" dirty="0"/>
          </a:p>
          <a:p>
            <a:r>
              <a:rPr lang="en-GB" sz="2600" dirty="0"/>
              <a:t>Generated live. (Change logic and refresh shows change.)</a:t>
            </a:r>
          </a:p>
          <a:p>
            <a:endParaRPr lang="en-GB" sz="2600" dirty="0"/>
          </a:p>
          <a:p>
            <a:r>
              <a:rPr lang="en-GB" sz="2600" dirty="0"/>
              <a:t>Iteration and testing with the OPAC.</a:t>
            </a:r>
          </a:p>
          <a:p>
            <a:endParaRPr lang="en-GB" sz="2600" dirty="0"/>
          </a:p>
          <a:p>
            <a:r>
              <a:rPr lang="en-GB" sz="2600" dirty="0"/>
              <a:t>Thanks to Rick Frohlich whose work was critical</a:t>
            </a:r>
          </a:p>
          <a:p>
            <a:endParaRPr lang="en-GB" sz="2900" b="1" dirty="0"/>
          </a:p>
          <a:p>
            <a:r>
              <a:rPr lang="en-GB" sz="1400" dirty="0" err="1">
                <a:solidFill>
                  <a:schemeClr val="bg1"/>
                </a:solidFill>
              </a:rPr>
              <a:t>www.spri.cam.ac.uk</a:t>
            </a:r>
            <a:r>
              <a:rPr lang="en-GB" sz="1400" dirty="0">
                <a:solidFill>
                  <a:schemeClr val="bg1"/>
                </a:solidFill>
              </a:rPr>
              <a:t>/library/catalogue/records/1102/</a:t>
            </a:r>
          </a:p>
        </p:txBody>
      </p:sp>
      <p:pic>
        <p:nvPicPr>
          <p:cNvPr id="6" name="Picture 5" descr="Screenshot 2020-09-04 at 20.26.28.png"/>
          <p:cNvPicPr>
            <a:picLocks noChangeAspect="1"/>
          </p:cNvPicPr>
          <p:nvPr/>
        </p:nvPicPr>
        <p:blipFill rotWithShape="1">
          <a:blip r:embed="rId5">
            <a:extLst>
              <a:ext uri="{28A0092B-C50C-407E-A947-70E740481C1C}">
                <a14:useLocalDpi xmlns:a14="http://schemas.microsoft.com/office/drawing/2010/main" val="0"/>
              </a:ext>
            </a:extLst>
          </a:blip>
          <a:srcRect l="-1" r="-4985"/>
          <a:stretch/>
        </p:blipFill>
        <p:spPr>
          <a:xfrm>
            <a:off x="200885" y="187872"/>
            <a:ext cx="7620000" cy="5003800"/>
          </a:xfrm>
          <a:prstGeom prst="rect">
            <a:avLst/>
          </a:prstGeom>
        </p:spPr>
      </p:pic>
    </p:spTree>
    <p:extLst>
      <p:ext uri="{BB962C8B-B14F-4D97-AF65-F5344CB8AC3E}">
        <p14:creationId xmlns:p14="http://schemas.microsoft.com/office/powerpoint/2010/main" val="298267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1B3863"/>
                </a:solidFill>
              </a:rPr>
              <a:t>Introduction</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76745" y="1370123"/>
            <a:ext cx="2648296" cy="4091411"/>
          </a:xfrm>
        </p:spPr>
      </p:pic>
      <p:pic>
        <p:nvPicPr>
          <p:cNvPr id="5"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6500" y="1370123"/>
            <a:ext cx="5786270" cy="4091411"/>
          </a:xfrm>
          <a:prstGeom prst="rect">
            <a:avLst/>
          </a:prstGeom>
        </p:spPr>
      </p:pic>
      <p:sp>
        <p:nvSpPr>
          <p:cNvPr id="6" name="TextBox 5"/>
          <p:cNvSpPr txBox="1"/>
          <p:nvPr/>
        </p:nvSpPr>
        <p:spPr>
          <a:xfrm>
            <a:off x="5446500" y="5791200"/>
            <a:ext cx="4630373" cy="276999"/>
          </a:xfrm>
          <a:prstGeom prst="rect">
            <a:avLst/>
          </a:prstGeom>
          <a:noFill/>
        </p:spPr>
        <p:txBody>
          <a:bodyPr wrap="square" rtlCol="0">
            <a:spAutoFit/>
          </a:bodyPr>
          <a:lstStyle/>
          <a:p>
            <a:r>
              <a:rPr lang="en-GB" sz="1200" dirty="0"/>
              <a:t>Photo credit: Juan Cristobal </a:t>
            </a:r>
            <a:r>
              <a:rPr lang="en-GB" sz="1200" dirty="0" err="1"/>
              <a:t>Cobo</a:t>
            </a:r>
            <a:r>
              <a:rPr lang="en-GB" sz="1200" dirty="0"/>
              <a:t> CC BY 2.0</a:t>
            </a:r>
          </a:p>
        </p:txBody>
      </p:sp>
      <p:sp>
        <p:nvSpPr>
          <p:cNvPr id="7" name="TextBox 6"/>
          <p:cNvSpPr txBox="1"/>
          <p:nvPr/>
        </p:nvSpPr>
        <p:spPr>
          <a:xfrm>
            <a:off x="976745" y="5791200"/>
            <a:ext cx="2648296" cy="276999"/>
          </a:xfrm>
          <a:prstGeom prst="rect">
            <a:avLst/>
          </a:prstGeom>
          <a:noFill/>
        </p:spPr>
        <p:txBody>
          <a:bodyPr wrap="square" rtlCol="0">
            <a:spAutoFit/>
          </a:bodyPr>
          <a:lstStyle/>
          <a:p>
            <a:r>
              <a:rPr lang="en-GB" sz="1200" dirty="0"/>
              <a:t>Photo credit Silvio Tanaka CC BY 2.0 </a:t>
            </a:r>
          </a:p>
        </p:txBody>
      </p:sp>
    </p:spTree>
    <p:extLst>
      <p:ext uri="{BB962C8B-B14F-4D97-AF65-F5344CB8AC3E}">
        <p14:creationId xmlns:p14="http://schemas.microsoft.com/office/powerpoint/2010/main" val="2243480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5"/>
            <a:ext cx="3788230" cy="1605189"/>
          </a:xfrm>
        </p:spPr>
        <p:txBody>
          <a:bodyPr>
            <a:normAutofit/>
          </a:bodyPr>
          <a:lstStyle/>
          <a:p>
            <a:pPr algn="r"/>
            <a:r>
              <a:rPr lang="en-GB" dirty="0">
                <a:solidFill>
                  <a:srgbClr val="1B3863"/>
                </a:solidFill>
              </a:rPr>
              <a:t>Reports</a:t>
            </a:r>
            <a:br>
              <a:rPr lang="en-GB" dirty="0">
                <a:solidFill>
                  <a:srgbClr val="1B3863"/>
                </a:solidFill>
              </a:rPr>
            </a:br>
            <a:r>
              <a:rPr lang="en-GB" dirty="0">
                <a:solidFill>
                  <a:srgbClr val="1B3863"/>
                </a:solidFill>
              </a:rPr>
              <a:t>and tests</a:t>
            </a:r>
          </a:p>
        </p:txBody>
      </p:sp>
      <p:sp>
        <p:nvSpPr>
          <p:cNvPr id="9" name="Rectangle 8"/>
          <p:cNvSpPr/>
          <p:nvPr/>
        </p:nvSpPr>
        <p:spPr>
          <a:xfrm>
            <a:off x="8553690" y="1956123"/>
            <a:ext cx="3464137" cy="3616374"/>
          </a:xfrm>
          <a:prstGeom prst="rect">
            <a:avLst/>
          </a:prstGeom>
        </p:spPr>
        <p:txBody>
          <a:bodyPr wrap="square">
            <a:spAutoFit/>
          </a:bodyPr>
          <a:lstStyle/>
          <a:p>
            <a:pPr>
              <a:buFontTx/>
              <a:buChar char="-"/>
            </a:pPr>
            <a:r>
              <a:rPr lang="en-GB" sz="2850" dirty="0"/>
              <a:t> Extensive reports</a:t>
            </a:r>
          </a:p>
          <a:p>
            <a:pPr>
              <a:buFontTx/>
              <a:buChar char="-"/>
            </a:pPr>
            <a:r>
              <a:rPr lang="en-GB" sz="2850" dirty="0"/>
              <a:t> Data cleanup work</a:t>
            </a:r>
          </a:p>
          <a:p>
            <a:pPr>
              <a:buFontTx/>
              <a:buChar char="-"/>
            </a:pPr>
            <a:endParaRPr lang="en-GB" sz="2850" dirty="0"/>
          </a:p>
          <a:p>
            <a:pPr>
              <a:buFontTx/>
              <a:buChar char="-"/>
            </a:pPr>
            <a:r>
              <a:rPr lang="en-GB" sz="2850" dirty="0"/>
              <a:t> 1,071 tests</a:t>
            </a:r>
          </a:p>
          <a:p>
            <a:pPr>
              <a:buFontTx/>
              <a:buChar char="-"/>
            </a:pPr>
            <a:r>
              <a:rPr lang="en-GB" sz="2850" dirty="0"/>
              <a:t> Test for every</a:t>
            </a:r>
            <a:br>
              <a:rPr lang="en-GB" sz="2850" dirty="0"/>
            </a:br>
            <a:r>
              <a:rPr lang="en-GB" sz="2850" dirty="0"/>
              <a:t>   conversion feature</a:t>
            </a:r>
            <a:br>
              <a:rPr lang="en-GB" sz="2850" dirty="0"/>
            </a:br>
            <a:br>
              <a:rPr lang="en-GB" sz="4000" dirty="0"/>
            </a:br>
            <a:endParaRPr lang="en-GB" dirty="0">
              <a:solidFill>
                <a:schemeClr val="bg1"/>
              </a:solidFill>
            </a:endParaRPr>
          </a:p>
        </p:txBody>
      </p:sp>
      <p:pic>
        <p:nvPicPr>
          <p:cNvPr id="8" name="Picture 7" descr="Capture.PNG"/>
          <p:cNvPicPr>
            <a:picLocks noChangeAspect="1"/>
          </p:cNvPicPr>
          <p:nvPr/>
        </p:nvPicPr>
        <p:blipFill>
          <a:blip r:embed="rId5" cstate="print"/>
          <a:stretch>
            <a:fillRect/>
          </a:stretch>
        </p:blipFill>
        <p:spPr>
          <a:xfrm>
            <a:off x="69451" y="196774"/>
            <a:ext cx="8391645" cy="64799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1541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6"/>
            <a:ext cx="3788230" cy="734239"/>
          </a:xfrm>
        </p:spPr>
        <p:txBody>
          <a:bodyPr>
            <a:normAutofit/>
          </a:bodyPr>
          <a:lstStyle/>
          <a:p>
            <a:pPr algn="r"/>
            <a:r>
              <a:rPr lang="en-GB" dirty="0">
                <a:solidFill>
                  <a:srgbClr val="1B3863"/>
                </a:solidFill>
              </a:rPr>
              <a:t>Conversion</a:t>
            </a:r>
          </a:p>
        </p:txBody>
      </p:sp>
      <p:sp>
        <p:nvSpPr>
          <p:cNvPr id="9" name="Rectangle 8"/>
          <p:cNvSpPr/>
          <p:nvPr/>
        </p:nvSpPr>
        <p:spPr>
          <a:xfrm>
            <a:off x="8823828" y="1200544"/>
            <a:ext cx="3184521" cy="3216265"/>
          </a:xfrm>
          <a:prstGeom prst="rect">
            <a:avLst/>
          </a:prstGeom>
        </p:spPr>
        <p:txBody>
          <a:bodyPr wrap="square">
            <a:spAutoFit/>
          </a:bodyPr>
          <a:lstStyle/>
          <a:p>
            <a:r>
              <a:rPr lang="en-GB" sz="2900" b="1" dirty="0"/>
              <a:t>9. Loop through all </a:t>
            </a:r>
            <a:r>
              <a:rPr lang="is-IS" sz="2900" b="1" dirty="0"/>
              <a:t>204,307 records.</a:t>
            </a:r>
            <a:endParaRPr lang="en-GB" sz="2900" b="1" dirty="0"/>
          </a:p>
          <a:p>
            <a:endParaRPr lang="en-GB" sz="2900" b="1" dirty="0"/>
          </a:p>
          <a:p>
            <a:r>
              <a:rPr lang="en-GB" sz="2900" dirty="0"/>
              <a:t>We ran this overnight, took between 6-12 hours!</a:t>
            </a:r>
            <a:endParaRPr lang="en-GB" sz="1200" dirty="0">
              <a:solidFill>
                <a:schemeClr val="bg1"/>
              </a:solidFill>
            </a:endParaRPr>
          </a:p>
        </p:txBody>
      </p:sp>
      <p:pic>
        <p:nvPicPr>
          <p:cNvPr id="3" name="Picture 2" descr="Screenshot 2020-09-04 at 20.33.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576" y="236933"/>
            <a:ext cx="8376064" cy="62360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243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6"/>
            <a:ext cx="3788230" cy="734239"/>
          </a:xfrm>
        </p:spPr>
        <p:txBody>
          <a:bodyPr>
            <a:normAutofit/>
          </a:bodyPr>
          <a:lstStyle/>
          <a:p>
            <a:pPr algn="r"/>
            <a:r>
              <a:rPr lang="en-GB" dirty="0">
                <a:solidFill>
                  <a:srgbClr val="1B3863"/>
                </a:solidFill>
              </a:rPr>
              <a:t>Conversion</a:t>
            </a:r>
          </a:p>
        </p:txBody>
      </p:sp>
      <p:sp>
        <p:nvSpPr>
          <p:cNvPr id="9" name="Rectangle 8"/>
          <p:cNvSpPr/>
          <p:nvPr/>
        </p:nvSpPr>
        <p:spPr>
          <a:xfrm>
            <a:off x="8473150" y="1200544"/>
            <a:ext cx="3535199" cy="4862870"/>
          </a:xfrm>
          <a:prstGeom prst="rect">
            <a:avLst/>
          </a:prstGeom>
        </p:spPr>
        <p:txBody>
          <a:bodyPr wrap="square">
            <a:spAutoFit/>
          </a:bodyPr>
          <a:lstStyle/>
          <a:p>
            <a:r>
              <a:rPr lang="x-none" sz="2900" b="1" dirty="0"/>
              <a:t>10</a:t>
            </a:r>
            <a:r>
              <a:rPr lang="is-IS" sz="2900" b="1" dirty="0"/>
              <a:t>. Run through MarcEdit, and Bibcheck</a:t>
            </a:r>
            <a:endParaRPr lang="en-GB" sz="2900" b="1" dirty="0"/>
          </a:p>
          <a:p>
            <a:endParaRPr lang="en-GB" sz="2900" b="1" dirty="0"/>
          </a:p>
          <a:p>
            <a:r>
              <a:rPr lang="en-GB" sz="2900" dirty="0"/>
              <a:t>Final stage of import. Converts MARC text to .</a:t>
            </a:r>
            <a:r>
              <a:rPr lang="en-GB" sz="2900" dirty="0" err="1"/>
              <a:t>mrc</a:t>
            </a:r>
            <a:r>
              <a:rPr lang="en-GB" sz="2900" dirty="0"/>
              <a:t> format, using </a:t>
            </a:r>
            <a:r>
              <a:rPr lang="en-GB" sz="2900" dirty="0" err="1"/>
              <a:t>MarcEdit</a:t>
            </a:r>
            <a:r>
              <a:rPr lang="en-GB" sz="2900" dirty="0"/>
              <a:t> (not UI).</a:t>
            </a:r>
            <a:br>
              <a:rPr lang="en-GB" sz="2900" dirty="0"/>
            </a:br>
            <a:br>
              <a:rPr lang="en-GB" sz="2000" dirty="0"/>
            </a:br>
            <a:r>
              <a:rPr lang="en-GB" sz="2900" dirty="0"/>
              <a:t>Used </a:t>
            </a:r>
            <a:r>
              <a:rPr lang="en-GB" sz="2900" dirty="0" err="1"/>
              <a:t>Bibcheck</a:t>
            </a:r>
            <a:r>
              <a:rPr lang="en-GB" sz="2900" dirty="0"/>
              <a:t>, to check for problems.</a:t>
            </a:r>
            <a:endParaRPr lang="en-GB" sz="1200" dirty="0">
              <a:solidFill>
                <a:schemeClr val="bg1"/>
              </a:solidFill>
            </a:endParaRPr>
          </a:p>
        </p:txBody>
      </p:sp>
      <p:pic>
        <p:nvPicPr>
          <p:cNvPr id="5" name="Picture 4" descr="Screenshot 2020-09-04 at 21.03.2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35429"/>
            <a:ext cx="8224761" cy="60718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5577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5"/>
            <a:ext cx="3788230" cy="1605189"/>
          </a:xfrm>
        </p:spPr>
        <p:txBody>
          <a:bodyPr>
            <a:normAutofit/>
          </a:bodyPr>
          <a:lstStyle/>
          <a:p>
            <a:pPr algn="r"/>
            <a:r>
              <a:rPr lang="en-GB" dirty="0">
                <a:solidFill>
                  <a:srgbClr val="1B3863"/>
                </a:solidFill>
              </a:rPr>
              <a:t>Authors:</a:t>
            </a:r>
            <a:br>
              <a:rPr lang="en-GB" dirty="0">
                <a:solidFill>
                  <a:srgbClr val="1B3863"/>
                </a:solidFill>
              </a:rPr>
            </a:br>
            <a:r>
              <a:rPr lang="en-GB" dirty="0">
                <a:solidFill>
                  <a:srgbClr val="1B3863"/>
                </a:solidFill>
              </a:rPr>
              <a:t>1xx/7xx/245</a:t>
            </a:r>
          </a:p>
        </p:txBody>
      </p:sp>
      <p:sp>
        <p:nvSpPr>
          <p:cNvPr id="9" name="Rectangle 8"/>
          <p:cNvSpPr/>
          <p:nvPr/>
        </p:nvSpPr>
        <p:spPr>
          <a:xfrm>
            <a:off x="7892144" y="1906859"/>
            <a:ext cx="4125684" cy="3162404"/>
          </a:xfrm>
          <a:prstGeom prst="rect">
            <a:avLst/>
          </a:prstGeom>
        </p:spPr>
        <p:txBody>
          <a:bodyPr wrap="square">
            <a:spAutoFit/>
          </a:bodyPr>
          <a:lstStyle/>
          <a:p>
            <a:pPr>
              <a:buFontTx/>
              <a:buChar char="-"/>
            </a:pPr>
            <a:r>
              <a:rPr lang="en-GB" sz="2850" dirty="0"/>
              <a:t> Flow chart for each field</a:t>
            </a:r>
          </a:p>
          <a:p>
            <a:pPr>
              <a:buFontTx/>
              <a:buChar char="-"/>
            </a:pPr>
            <a:r>
              <a:rPr lang="en-GB" sz="2850" dirty="0"/>
              <a:t> Emulated </a:t>
            </a:r>
            <a:r>
              <a:rPr lang="en-GB" sz="2850" dirty="0" err="1"/>
              <a:t>SoR</a:t>
            </a:r>
            <a:endParaRPr lang="en-GB" sz="2850" dirty="0"/>
          </a:p>
          <a:p>
            <a:pPr>
              <a:buFontTx/>
              <a:buChar char="-"/>
            </a:pPr>
            <a:r>
              <a:rPr lang="en-GB" sz="2850" dirty="0"/>
              <a:t> 2</a:t>
            </a:r>
            <a:r>
              <a:rPr lang="en-GB" sz="2850" baseline="30000" dirty="0"/>
              <a:t>nd</a:t>
            </a:r>
            <a:r>
              <a:rPr lang="en-GB" sz="2850" dirty="0"/>
              <a:t>+ 1xx mutates to 7xx</a:t>
            </a:r>
          </a:p>
          <a:p>
            <a:pPr>
              <a:buFontTx/>
              <a:buChar char="-"/>
            </a:pPr>
            <a:r>
              <a:rPr lang="en-GB" sz="2850" dirty="0"/>
              <a:t> Contributor terms</a:t>
            </a:r>
          </a:p>
          <a:p>
            <a:pPr>
              <a:buFontTx/>
              <a:buChar char="-"/>
            </a:pPr>
            <a:r>
              <a:rPr lang="en-GB" sz="2850" dirty="0"/>
              <a:t> (880 handling also!)</a:t>
            </a:r>
          </a:p>
          <a:p>
            <a:pPr>
              <a:buFontTx/>
              <a:buChar char="-"/>
            </a:pPr>
            <a:endParaRPr lang="en-GB" sz="2850" dirty="0"/>
          </a:p>
          <a:p>
            <a:pPr>
              <a:buFontTx/>
              <a:buChar char="-"/>
            </a:pPr>
            <a:endParaRPr lang="en-GB" sz="2850" dirty="0"/>
          </a:p>
        </p:txBody>
      </p:sp>
      <p:pic>
        <p:nvPicPr>
          <p:cNvPr id="6" name="Picture 5" descr="Capture2.PNG"/>
          <p:cNvPicPr>
            <a:picLocks noChangeAspect="1"/>
          </p:cNvPicPr>
          <p:nvPr/>
        </p:nvPicPr>
        <p:blipFill>
          <a:blip r:embed="rId5" cstate="print"/>
          <a:stretch>
            <a:fillRect/>
          </a:stretch>
        </p:blipFill>
        <p:spPr>
          <a:xfrm>
            <a:off x="0" y="0"/>
            <a:ext cx="7776797"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1541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5"/>
            <a:ext cx="3788230" cy="1605189"/>
          </a:xfrm>
        </p:spPr>
        <p:txBody>
          <a:bodyPr>
            <a:normAutofit fontScale="90000"/>
          </a:bodyPr>
          <a:lstStyle/>
          <a:p>
            <a:pPr algn="r"/>
            <a:r>
              <a:rPr lang="en-GB" dirty="0">
                <a:solidFill>
                  <a:srgbClr val="1B3863"/>
                </a:solidFill>
              </a:rPr>
              <a:t>Analytics – parent/child relationships</a:t>
            </a:r>
          </a:p>
        </p:txBody>
      </p:sp>
      <p:sp>
        <p:nvSpPr>
          <p:cNvPr id="6" name="Rectangle 5"/>
          <p:cNvSpPr/>
          <p:nvPr/>
        </p:nvSpPr>
        <p:spPr>
          <a:xfrm>
            <a:off x="7892144" y="2329543"/>
            <a:ext cx="4125684" cy="2323713"/>
          </a:xfrm>
          <a:prstGeom prst="rect">
            <a:avLst/>
          </a:prstGeom>
        </p:spPr>
        <p:txBody>
          <a:bodyPr wrap="square">
            <a:spAutoFit/>
          </a:bodyPr>
          <a:lstStyle/>
          <a:p>
            <a:pPr>
              <a:buFontTx/>
              <a:buChar char="-"/>
            </a:pPr>
            <a:r>
              <a:rPr lang="en-GB" sz="2900" dirty="0"/>
              <a:t> Extensive 773/852 logic</a:t>
            </a:r>
          </a:p>
          <a:p>
            <a:pPr>
              <a:buFontTx/>
              <a:buChar char="-"/>
            </a:pPr>
            <a:r>
              <a:rPr lang="en-GB" sz="2900" dirty="0"/>
              <a:t> Pamphlet handling</a:t>
            </a:r>
          </a:p>
          <a:p>
            <a:pPr>
              <a:buFontTx/>
              <a:buChar char="-"/>
            </a:pPr>
            <a:r>
              <a:rPr lang="en-GB" sz="2900" dirty="0"/>
              <a:t> Processing order</a:t>
            </a:r>
          </a:p>
          <a:p>
            <a:pPr>
              <a:buFontTx/>
              <a:buChar char="-"/>
            </a:pPr>
            <a:r>
              <a:rPr lang="en-GB" sz="2900" dirty="0"/>
              <a:t> Language selection</a:t>
            </a:r>
          </a:p>
          <a:p>
            <a:pPr>
              <a:buFontTx/>
              <a:buChar char="-"/>
            </a:pPr>
            <a:r>
              <a:rPr lang="en-GB" sz="2900" dirty="0"/>
              <a:t> Name alignment with UL</a:t>
            </a:r>
          </a:p>
        </p:txBody>
      </p:sp>
      <p:pic>
        <p:nvPicPr>
          <p:cNvPr id="7" name="Picture 6" descr="Capture.PNG"/>
          <p:cNvPicPr>
            <a:picLocks noChangeAspect="1"/>
          </p:cNvPicPr>
          <p:nvPr/>
        </p:nvPicPr>
        <p:blipFill>
          <a:blip r:embed="rId5" cstate="print"/>
          <a:srcRect r="6284"/>
          <a:stretch>
            <a:fillRect/>
          </a:stretch>
        </p:blipFill>
        <p:spPr>
          <a:xfrm>
            <a:off x="157472" y="337458"/>
            <a:ext cx="7618018" cy="1458684"/>
          </a:xfrm>
          <a:prstGeom prst="rect">
            <a:avLst/>
          </a:prstGeom>
          <a:ln>
            <a:solidFill>
              <a:schemeClr val="bg1">
                <a:lumMod val="50000"/>
              </a:schemeClr>
            </a:solidFill>
          </a:ln>
          <a:effectLst>
            <a:outerShdw blurRad="292100" dist="139700" dir="2700000" algn="tl" rotWithShape="0">
              <a:srgbClr val="333333">
                <a:alpha val="65000"/>
              </a:srgbClr>
            </a:outerShdw>
          </a:effectLst>
        </p:spPr>
      </p:pic>
      <p:pic>
        <p:nvPicPr>
          <p:cNvPr id="8" name="Picture 7" descr="Capture2.PNG"/>
          <p:cNvPicPr>
            <a:picLocks noChangeAspect="1"/>
          </p:cNvPicPr>
          <p:nvPr/>
        </p:nvPicPr>
        <p:blipFill>
          <a:blip r:embed="rId6" cstate="print"/>
          <a:stretch>
            <a:fillRect/>
          </a:stretch>
        </p:blipFill>
        <p:spPr>
          <a:xfrm>
            <a:off x="171012" y="2100942"/>
            <a:ext cx="7594659" cy="4437983"/>
          </a:xfrm>
          <a:prstGeom prst="rect">
            <a:avLst/>
          </a:prstGeom>
          <a:ln>
            <a:solidFill>
              <a:schemeClr val="bg1">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1541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5"/>
            <a:ext cx="3788230" cy="1605189"/>
          </a:xfrm>
        </p:spPr>
        <p:txBody>
          <a:bodyPr>
            <a:normAutofit/>
          </a:bodyPr>
          <a:lstStyle/>
          <a:p>
            <a:pPr algn="r"/>
            <a:r>
              <a:rPr lang="en-GB" dirty="0">
                <a:solidFill>
                  <a:srgbClr val="1B3863"/>
                </a:solidFill>
              </a:rPr>
              <a:t>Russian / Transliteration</a:t>
            </a:r>
          </a:p>
        </p:txBody>
      </p:sp>
      <p:sp>
        <p:nvSpPr>
          <p:cNvPr id="9" name="Rectangle 8"/>
          <p:cNvSpPr/>
          <p:nvPr/>
        </p:nvSpPr>
        <p:spPr>
          <a:xfrm>
            <a:off x="7892144" y="1906859"/>
            <a:ext cx="4125684" cy="5847755"/>
          </a:xfrm>
          <a:prstGeom prst="rect">
            <a:avLst/>
          </a:prstGeom>
        </p:spPr>
        <p:txBody>
          <a:bodyPr wrap="square">
            <a:spAutoFit/>
          </a:bodyPr>
          <a:lstStyle/>
          <a:p>
            <a:pPr>
              <a:buFontTx/>
              <a:buChar char="-"/>
            </a:pPr>
            <a:r>
              <a:rPr lang="en-GB" sz="2850" dirty="0"/>
              <a:t> Highly complex area</a:t>
            </a:r>
          </a:p>
          <a:p>
            <a:pPr>
              <a:buFontTx/>
              <a:buChar char="-"/>
            </a:pPr>
            <a:r>
              <a:rPr lang="en-GB" sz="2850" dirty="0"/>
              <a:t> </a:t>
            </a:r>
            <a:r>
              <a:rPr lang="en-GB" sz="2600" dirty="0"/>
              <a:t>140,000 new Cyrillic strings</a:t>
            </a:r>
          </a:p>
          <a:p>
            <a:pPr>
              <a:buFontTx/>
              <a:buChar char="-"/>
            </a:pPr>
            <a:r>
              <a:rPr lang="en-GB" sz="2850" dirty="0"/>
              <a:t> Muscat: Roman </a:t>
            </a:r>
            <a:r>
              <a:rPr lang="en-GB" sz="2850" dirty="0" err="1"/>
              <a:t>charset</a:t>
            </a:r>
            <a:endParaRPr lang="en-GB" sz="2850" dirty="0"/>
          </a:p>
          <a:p>
            <a:pPr>
              <a:buFontTx/>
              <a:buChar char="-"/>
            </a:pPr>
            <a:r>
              <a:rPr lang="en-GB" sz="2850" dirty="0"/>
              <a:t> BGN/PCGN 1947</a:t>
            </a:r>
          </a:p>
          <a:p>
            <a:pPr>
              <a:buFontTx/>
              <a:buChar char="-"/>
            </a:pPr>
            <a:r>
              <a:rPr lang="en-GB" sz="2850" dirty="0"/>
              <a:t> Non-reversible scheme!</a:t>
            </a:r>
          </a:p>
          <a:p>
            <a:pPr>
              <a:buFontTx/>
              <a:buChar char="-"/>
            </a:pPr>
            <a:r>
              <a:rPr lang="en-GB" sz="2850" dirty="0"/>
              <a:t> 30+ stages to get to 880s</a:t>
            </a:r>
          </a:p>
          <a:p>
            <a:pPr>
              <a:buFontTx/>
              <a:buChar char="-"/>
            </a:pPr>
            <a:r>
              <a:rPr lang="en-GB" sz="2850" dirty="0"/>
              <a:t> Language identification</a:t>
            </a:r>
          </a:p>
          <a:p>
            <a:pPr>
              <a:buFontTx/>
              <a:buChar char="-"/>
            </a:pPr>
            <a:r>
              <a:rPr lang="en-GB" sz="2850" dirty="0"/>
              <a:t> Italics: names, etc.</a:t>
            </a:r>
          </a:p>
          <a:p>
            <a:pPr>
              <a:buFontTx/>
              <a:buChar char="-"/>
            </a:pPr>
            <a:r>
              <a:rPr lang="en-GB" sz="2850" dirty="0"/>
              <a:t> Parallel titles, etc.</a:t>
            </a:r>
          </a:p>
          <a:p>
            <a:pPr>
              <a:buFontTx/>
              <a:buChar char="-"/>
            </a:pPr>
            <a:endParaRPr lang="en-GB" sz="2850" dirty="0"/>
          </a:p>
          <a:p>
            <a:r>
              <a:rPr lang="en-GB" sz="1600" dirty="0">
                <a:solidFill>
                  <a:schemeClr val="bg1"/>
                </a:solidFill>
              </a:rPr>
              <a:t>https://</a:t>
            </a:r>
            <a:r>
              <a:rPr lang="en-GB" sz="1600" dirty="0" err="1">
                <a:solidFill>
                  <a:schemeClr val="bg1"/>
                </a:solidFill>
              </a:rPr>
              <a:t>github.com</a:t>
            </a:r>
            <a:r>
              <a:rPr lang="en-GB" sz="1600" dirty="0">
                <a:solidFill>
                  <a:schemeClr val="bg1"/>
                </a:solidFill>
              </a:rPr>
              <a:t>/</a:t>
            </a:r>
            <a:r>
              <a:rPr lang="en-GB" sz="1600" dirty="0" err="1">
                <a:solidFill>
                  <a:schemeClr val="bg1"/>
                </a:solidFill>
              </a:rPr>
              <a:t>camunigeog</a:t>
            </a:r>
            <a:r>
              <a:rPr lang="en-GB" sz="1600" dirty="0">
                <a:solidFill>
                  <a:schemeClr val="bg1"/>
                </a:solidFill>
              </a:rPr>
              <a:t>/muscat-conversion/blob/master/doc/</a:t>
            </a:r>
            <a:r>
              <a:rPr lang="en-GB" sz="1600" dirty="0" err="1">
                <a:solidFill>
                  <a:schemeClr val="bg1"/>
                </a:solidFill>
              </a:rPr>
              <a:t>transliteration.md</a:t>
            </a:r>
            <a:endParaRPr lang="en-GB" sz="1600" dirty="0">
              <a:solidFill>
                <a:schemeClr val="bg1"/>
              </a:solidFill>
            </a:endParaRPr>
          </a:p>
          <a:p>
            <a:pPr>
              <a:buFontTx/>
              <a:buChar char="-"/>
            </a:pPr>
            <a:endParaRPr lang="en-GB" sz="2850" dirty="0"/>
          </a:p>
          <a:p>
            <a:pPr>
              <a:buFontTx/>
              <a:buChar char="-"/>
            </a:pPr>
            <a:endParaRPr lang="en-GB" sz="2850" dirty="0"/>
          </a:p>
        </p:txBody>
      </p:sp>
      <p:pic>
        <p:nvPicPr>
          <p:cNvPr id="8" name="Picture 7" descr="Capture.PNG"/>
          <p:cNvPicPr>
            <a:picLocks noChangeAspect="1"/>
          </p:cNvPicPr>
          <p:nvPr/>
        </p:nvPicPr>
        <p:blipFill>
          <a:blip r:embed="rId5" cstate="print"/>
          <a:stretch>
            <a:fillRect/>
          </a:stretch>
        </p:blipFill>
        <p:spPr>
          <a:xfrm>
            <a:off x="0" y="150475"/>
            <a:ext cx="7759464" cy="6250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154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8109856" y="365125"/>
            <a:ext cx="3788230" cy="1122589"/>
          </a:xfrm>
        </p:spPr>
        <p:txBody>
          <a:bodyPr>
            <a:normAutofit/>
          </a:bodyPr>
          <a:lstStyle/>
          <a:p>
            <a:pPr algn="r"/>
            <a:r>
              <a:rPr lang="en-GB" dirty="0">
                <a:solidFill>
                  <a:srgbClr val="1B3863"/>
                </a:solidFill>
              </a:rPr>
              <a:t>Reports</a:t>
            </a:r>
          </a:p>
        </p:txBody>
      </p:sp>
      <p:sp>
        <p:nvSpPr>
          <p:cNvPr id="9" name="Rectangle 8"/>
          <p:cNvSpPr/>
          <p:nvPr/>
        </p:nvSpPr>
        <p:spPr>
          <a:xfrm>
            <a:off x="7892144" y="1519811"/>
            <a:ext cx="4125684" cy="4154984"/>
          </a:xfrm>
          <a:prstGeom prst="rect">
            <a:avLst/>
          </a:prstGeom>
        </p:spPr>
        <p:txBody>
          <a:bodyPr wrap="square">
            <a:spAutoFit/>
          </a:bodyPr>
          <a:lstStyle/>
          <a:p>
            <a:r>
              <a:rPr lang="en-GB" sz="2800" dirty="0"/>
              <a:t>Reports define conditions which a record must or must not match.</a:t>
            </a:r>
            <a:br>
              <a:rPr lang="en-GB" sz="2800" dirty="0"/>
            </a:br>
            <a:br>
              <a:rPr lang="en-GB" sz="2000" dirty="0"/>
            </a:br>
            <a:r>
              <a:rPr lang="en-GB" sz="2800" dirty="0"/>
              <a:t>Enables problems with the records to be tackled over time.</a:t>
            </a:r>
          </a:p>
          <a:p>
            <a:endParaRPr lang="en-GB" sz="2000" dirty="0"/>
          </a:p>
          <a:p>
            <a:r>
              <a:rPr lang="en-GB" sz="2800" dirty="0"/>
              <a:t>Plenty of work to fix these for years to come!</a:t>
            </a:r>
          </a:p>
        </p:txBody>
      </p:sp>
      <p:pic>
        <p:nvPicPr>
          <p:cNvPr id="3" name="Picture 2" descr="Screenshot 2020-09-04 at 21.00.2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63" y="337723"/>
            <a:ext cx="7727429" cy="5163287"/>
          </a:xfrm>
          <a:prstGeom prst="rect">
            <a:avLst/>
          </a:prstGeom>
        </p:spPr>
      </p:pic>
    </p:spTree>
    <p:extLst>
      <p:ext uri="{BB962C8B-B14F-4D97-AF65-F5344CB8AC3E}">
        <p14:creationId xmlns:p14="http://schemas.microsoft.com/office/powerpoint/2010/main" val="3224001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 y="5573171"/>
            <a:ext cx="2768600" cy="1047688"/>
          </a:xfrm>
          <a:prstGeom prst="rect">
            <a:avLst/>
          </a:prstGeom>
        </p:spPr>
      </p:pic>
      <p:sp>
        <p:nvSpPr>
          <p:cNvPr id="2" name="Title 1"/>
          <p:cNvSpPr>
            <a:spLocks noGrp="1"/>
          </p:cNvSpPr>
          <p:nvPr>
            <p:ph type="title"/>
          </p:nvPr>
        </p:nvSpPr>
        <p:spPr>
          <a:xfrm>
            <a:off x="520095" y="365125"/>
            <a:ext cx="11377991" cy="1122589"/>
          </a:xfrm>
        </p:spPr>
        <p:txBody>
          <a:bodyPr>
            <a:normAutofit/>
          </a:bodyPr>
          <a:lstStyle/>
          <a:p>
            <a:r>
              <a:rPr lang="en-GB" dirty="0">
                <a:solidFill>
                  <a:srgbClr val="1B3863"/>
                </a:solidFill>
              </a:rPr>
              <a:t>Project close</a:t>
            </a:r>
          </a:p>
        </p:txBody>
      </p:sp>
      <p:sp>
        <p:nvSpPr>
          <p:cNvPr id="9" name="Rectangle 8"/>
          <p:cNvSpPr/>
          <p:nvPr/>
        </p:nvSpPr>
        <p:spPr>
          <a:xfrm>
            <a:off x="641048" y="1519811"/>
            <a:ext cx="11376780" cy="3724096"/>
          </a:xfrm>
          <a:prstGeom prst="rect">
            <a:avLst/>
          </a:prstGeom>
        </p:spPr>
        <p:txBody>
          <a:bodyPr wrap="square">
            <a:spAutoFit/>
          </a:bodyPr>
          <a:lstStyle/>
          <a:p>
            <a:pPr marL="457200" indent="-457200">
              <a:spcBef>
                <a:spcPts val="600"/>
              </a:spcBef>
              <a:spcAft>
                <a:spcPts val="600"/>
              </a:spcAft>
              <a:buFont typeface="Arial"/>
              <a:buChar char="•"/>
            </a:pPr>
            <a:r>
              <a:rPr lang="en-GB" sz="2800" dirty="0"/>
              <a:t>Data was finalised end September 2019, and set to University Library.</a:t>
            </a:r>
          </a:p>
          <a:p>
            <a:pPr marL="457200" indent="-457200">
              <a:spcBef>
                <a:spcPts val="600"/>
              </a:spcBef>
              <a:spcAft>
                <a:spcPts val="600"/>
              </a:spcAft>
              <a:buFont typeface="Arial"/>
              <a:buChar char="•"/>
            </a:pPr>
            <a:r>
              <a:rPr lang="en-GB" sz="2800" dirty="0"/>
              <a:t>Plans for journal article about the conversion project.</a:t>
            </a:r>
          </a:p>
          <a:p>
            <a:pPr marL="457200" indent="-457200">
              <a:spcBef>
                <a:spcPts val="600"/>
              </a:spcBef>
              <a:spcAft>
                <a:spcPts val="600"/>
              </a:spcAft>
              <a:buFont typeface="Arial"/>
              <a:buChar char="•"/>
            </a:pPr>
            <a:r>
              <a:rPr lang="en-GB" sz="2800" dirty="0"/>
              <a:t>Code is open source on </a:t>
            </a:r>
            <a:r>
              <a:rPr lang="en-GB" sz="2800" dirty="0" err="1"/>
              <a:t>Github</a:t>
            </a:r>
            <a:r>
              <a:rPr lang="en-GB" sz="2800" dirty="0"/>
              <a:t> (and will have a DOI soon):</a:t>
            </a:r>
            <a:br>
              <a:rPr lang="en-GB" sz="2800" dirty="0"/>
            </a:br>
            <a:r>
              <a:rPr lang="en-GB" sz="2800" dirty="0">
                <a:hlinkClick r:id="rId5"/>
              </a:rPr>
              <a:t>https://github.com/camunigeog/muscat-conversion</a:t>
            </a:r>
            <a:endParaRPr lang="en-GB" sz="2800" dirty="0"/>
          </a:p>
          <a:p>
            <a:pPr marL="457200" indent="-457200">
              <a:spcBef>
                <a:spcPts val="600"/>
              </a:spcBef>
              <a:spcAft>
                <a:spcPts val="600"/>
              </a:spcAft>
              <a:buFont typeface="Arial"/>
              <a:buChar char="•"/>
            </a:pPr>
            <a:r>
              <a:rPr lang="en-GB" sz="2800" dirty="0"/>
              <a:t>Documentation at:</a:t>
            </a:r>
            <a:br>
              <a:rPr lang="en-GB" sz="2800" dirty="0"/>
            </a:br>
            <a:r>
              <a:rPr lang="en-GB" sz="2800" dirty="0">
                <a:hlinkClick r:id="rId6"/>
              </a:rPr>
              <a:t>https://github.com/camunigeog/muscat-conversion/tree/master/doc</a:t>
            </a:r>
            <a:endParaRPr lang="en-GB" sz="2800" dirty="0"/>
          </a:p>
          <a:p>
            <a:pPr marL="457200" indent="-457200">
              <a:spcBef>
                <a:spcPts val="600"/>
              </a:spcBef>
              <a:spcAft>
                <a:spcPts val="600"/>
              </a:spcAft>
              <a:buFont typeface="Arial"/>
              <a:buChar char="•"/>
            </a:pPr>
            <a:r>
              <a:rPr lang="en-GB" sz="2800" dirty="0"/>
              <a:t>Ongoing long-term work to fix up legacy record data</a:t>
            </a:r>
          </a:p>
        </p:txBody>
      </p:sp>
    </p:spTree>
    <p:extLst>
      <p:ext uri="{BB962C8B-B14F-4D97-AF65-F5344CB8AC3E}">
        <p14:creationId xmlns:p14="http://schemas.microsoft.com/office/powerpoint/2010/main" val="1750367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813" y="365125"/>
            <a:ext cx="7378995" cy="1325563"/>
          </a:xfrm>
        </p:spPr>
        <p:txBody>
          <a:bodyPr/>
          <a:lstStyle/>
          <a:p>
            <a:r>
              <a:rPr lang="en-GB" dirty="0"/>
              <a:t>Sample record: </a:t>
            </a:r>
            <a:r>
              <a:rPr lang="en-GB" dirty="0" err="1"/>
              <a:t>iDiscover</a:t>
            </a:r>
            <a:endParaRPr lang="en-GB" dirty="0"/>
          </a:p>
        </p:txBody>
      </p:sp>
      <p:pic>
        <p:nvPicPr>
          <p:cNvPr id="5" name="Picture 4"/>
          <p:cNvPicPr>
            <a:picLocks noChangeAspect="1"/>
          </p:cNvPicPr>
          <p:nvPr/>
        </p:nvPicPr>
        <p:blipFill rotWithShape="1">
          <a:blip r:embed="rId3"/>
          <a:srcRect l="10098" t="31861" r="23158" b="29610"/>
          <a:stretch/>
        </p:blipFill>
        <p:spPr>
          <a:xfrm>
            <a:off x="4732971" y="1690688"/>
            <a:ext cx="6698512" cy="2320127"/>
          </a:xfrm>
          <a:prstGeom prst="rect">
            <a:avLst/>
          </a:prstGeom>
        </p:spPr>
      </p:pic>
      <p:pic>
        <p:nvPicPr>
          <p:cNvPr id="4" name="Content Placeholder 3"/>
          <p:cNvPicPr>
            <a:picLocks noGrp="1" noChangeAspect="1"/>
          </p:cNvPicPr>
          <p:nvPr>
            <p:ph idx="1"/>
          </p:nvPr>
        </p:nvPicPr>
        <p:blipFill rotWithShape="1">
          <a:blip r:embed="rId4"/>
          <a:srcRect l="10835" t="13635" r="2701" b="5806"/>
          <a:stretch/>
        </p:blipFill>
        <p:spPr>
          <a:xfrm>
            <a:off x="2197802" y="1314994"/>
            <a:ext cx="9367182" cy="5336192"/>
          </a:xfrm>
          <a:prstGeom prst="rect">
            <a:avLst/>
          </a:prstGeom>
        </p:spPr>
      </p:pic>
    </p:spTree>
    <p:extLst>
      <p:ext uri="{BB962C8B-B14F-4D97-AF65-F5344CB8AC3E}">
        <p14:creationId xmlns:p14="http://schemas.microsoft.com/office/powerpoint/2010/main" val="10818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553046" cy="1325563"/>
          </a:xfrm>
        </p:spPr>
        <p:txBody>
          <a:bodyPr/>
          <a:lstStyle/>
          <a:p>
            <a:r>
              <a:rPr lang="en-GB" dirty="0"/>
              <a:t>Sample Alma Record</a:t>
            </a:r>
          </a:p>
        </p:txBody>
      </p:sp>
      <p:sp>
        <p:nvSpPr>
          <p:cNvPr id="3" name="Content Placeholder 2"/>
          <p:cNvSpPr>
            <a:spLocks noGrp="1"/>
          </p:cNvSpPr>
          <p:nvPr>
            <p:ph idx="1"/>
          </p:nvPr>
        </p:nvSpPr>
        <p:spPr>
          <a:xfrm>
            <a:off x="4391246" y="127591"/>
            <a:ext cx="6962553" cy="6634716"/>
          </a:xfrm>
        </p:spPr>
        <p:txBody>
          <a:bodyPr>
            <a:normAutofit fontScale="55000" lnSpcReduction="20000"/>
          </a:bodyPr>
          <a:lstStyle/>
          <a:p>
            <a:r>
              <a:rPr lang="en-GB" dirty="0"/>
              <a:t>Leader 02765nam a2200517 a 4500</a:t>
            </a:r>
          </a:p>
          <a:p>
            <a:r>
              <a:rPr lang="en-GB" dirty="0"/>
              <a:t>001    991006442493603606</a:t>
            </a:r>
          </a:p>
          <a:p>
            <a:r>
              <a:rPr lang="en-GB" dirty="0"/>
              <a:t>005    20190930020543.0</a:t>
            </a:r>
          </a:p>
          <a:p>
            <a:r>
              <a:rPr lang="en-GB" dirty="0"/>
              <a:t>007    ta</a:t>
            </a:r>
          </a:p>
          <a:p>
            <a:r>
              <a:rPr lang="en-GB" dirty="0"/>
              <a:t>008    190930s2012    </a:t>
            </a:r>
            <a:r>
              <a:rPr lang="en-GB" dirty="0" err="1"/>
              <a:t>gw</a:t>
            </a:r>
            <a:r>
              <a:rPr lang="en-GB" dirty="0"/>
              <a:t> </a:t>
            </a:r>
            <a:r>
              <a:rPr lang="en-GB" dirty="0" err="1"/>
              <a:t>ab</a:t>
            </a:r>
            <a:r>
              <a:rPr lang="en-GB" dirty="0"/>
              <a:t>  |     |0|| 0 </a:t>
            </a:r>
            <a:r>
              <a:rPr lang="en-GB" dirty="0" err="1"/>
              <a:t>eng</a:t>
            </a:r>
            <a:r>
              <a:rPr lang="en-GB" dirty="0"/>
              <a:t> d</a:t>
            </a:r>
          </a:p>
          <a:p>
            <a:r>
              <a:rPr lang="en-GB" dirty="0"/>
              <a:t>020    ##$a9783642221255</a:t>
            </a:r>
          </a:p>
          <a:p>
            <a:r>
              <a:rPr lang="en-GB" dirty="0"/>
              <a:t>035    ##$aSPRI-204602</a:t>
            </a:r>
          </a:p>
          <a:p>
            <a:r>
              <a:rPr lang="en-GB" dirty="0"/>
              <a:t>040    ##$</a:t>
            </a:r>
            <a:r>
              <a:rPr lang="en-GB" dirty="0" err="1"/>
              <a:t>aUkCU-P$beng$eaacr</a:t>
            </a:r>
            <a:endParaRPr lang="en-GB" dirty="0"/>
          </a:p>
          <a:p>
            <a:r>
              <a:rPr lang="en-GB" dirty="0"/>
              <a:t>041    0#$</a:t>
            </a:r>
            <a:r>
              <a:rPr lang="en-GB" dirty="0" err="1"/>
              <a:t>aeng$arus</a:t>
            </a:r>
            <a:endParaRPr lang="en-GB" dirty="0"/>
          </a:p>
          <a:p>
            <a:r>
              <a:rPr lang="en-GB" dirty="0"/>
              <a:t>100    1#$</a:t>
            </a:r>
            <a:r>
              <a:rPr lang="en-GB" dirty="0" err="1"/>
              <a:t>aMarchenko</a:t>
            </a:r>
            <a:r>
              <a:rPr lang="en-GB" dirty="0"/>
              <a:t>, Natalya.</a:t>
            </a:r>
          </a:p>
          <a:p>
            <a:r>
              <a:rPr lang="en-GB" dirty="0"/>
              <a:t>245    10$6880-01$aRussian Arctic seas = </a:t>
            </a:r>
            <a:r>
              <a:rPr lang="en-GB" dirty="0" err="1"/>
              <a:t>Mori︠a</a:t>
            </a:r>
            <a:r>
              <a:rPr lang="en-GB" dirty="0"/>
              <a:t>︡ </a:t>
            </a:r>
            <a:r>
              <a:rPr lang="en-GB" dirty="0" err="1"/>
              <a:t>Rossiĭskoĭ</a:t>
            </a:r>
            <a:r>
              <a:rPr lang="en-GB" dirty="0"/>
              <a:t> </a:t>
            </a:r>
            <a:r>
              <a:rPr lang="en-GB" dirty="0" err="1"/>
              <a:t>Arktiki</a:t>
            </a:r>
            <a:r>
              <a:rPr lang="en-GB" dirty="0"/>
              <a:t> /$</a:t>
            </a:r>
            <a:r>
              <a:rPr lang="en-GB" dirty="0" err="1"/>
              <a:t>cNatalya</a:t>
            </a:r>
            <a:r>
              <a:rPr lang="en-GB" dirty="0"/>
              <a:t> </a:t>
            </a:r>
            <a:r>
              <a:rPr lang="en-GB" dirty="0" err="1"/>
              <a:t>Marchenko</a:t>
            </a:r>
            <a:r>
              <a:rPr lang="en-GB" dirty="0"/>
              <a:t>.</a:t>
            </a:r>
          </a:p>
          <a:p>
            <a:r>
              <a:rPr lang="en-GB" dirty="0"/>
              <a:t>260    ##$</a:t>
            </a:r>
            <a:r>
              <a:rPr lang="en-GB" dirty="0" err="1"/>
              <a:t>aBerlin</a:t>
            </a:r>
            <a:r>
              <a:rPr lang="en-GB" dirty="0"/>
              <a:t> :$bSpringer,$c2012.</a:t>
            </a:r>
          </a:p>
          <a:p>
            <a:r>
              <a:rPr lang="en-GB" dirty="0"/>
              <a:t>300    ##$a:274 :$bill., maps ;$c27 cm.</a:t>
            </a:r>
          </a:p>
          <a:p>
            <a:r>
              <a:rPr lang="en-GB" dirty="0"/>
              <a:t>520    3#$</a:t>
            </a:r>
            <a:r>
              <a:rPr lang="en-GB" dirty="0" err="1"/>
              <a:t>aGathers</a:t>
            </a:r>
            <a:r>
              <a:rPr lang="en-GB" dirty="0"/>
              <a:t> accounts of seagoing accidents in Russian Arctic Seas including Chukchi, Kara, Laptev and East Siberian Seas, mainly by ice pilots. Describes physical environment, climate, bathymetry, routes, navigational issues and vessel development. Comprises nearly 100 detailed accident reports of incidents caused by heavy ice conditions from 1900 to present. Classifies accidents by type and cause. Reports first full navigational description of Russian Arctic Seas available to English-speaking readers.</a:t>
            </a:r>
          </a:p>
          <a:p>
            <a:r>
              <a:rPr lang="en-GB" dirty="0"/>
              <a:t>541    0#$</a:t>
            </a:r>
            <a:r>
              <a:rPr lang="en-GB" dirty="0" err="1"/>
              <a:t>cBA</a:t>
            </a:r>
            <a:r>
              <a:rPr lang="en-GB" dirty="0"/>
              <a:t> Russia;$aBooks2anywhere US, Amazon$d20130906$eR0031$h54.70 GBP.$5UkCU-P</a:t>
            </a:r>
          </a:p>
          <a:p>
            <a:r>
              <a:rPr lang="en-GB" dirty="0"/>
              <a:t>546    ##$</a:t>
            </a:r>
            <a:r>
              <a:rPr lang="en-GB" dirty="0" err="1"/>
              <a:t>aIn</a:t>
            </a:r>
            <a:r>
              <a:rPr lang="en-GB" dirty="0"/>
              <a:t> English and Russian.</a:t>
            </a:r>
          </a:p>
          <a:p>
            <a:r>
              <a:rPr lang="en-GB" dirty="0"/>
              <a:t>546    ##$</a:t>
            </a:r>
            <a:r>
              <a:rPr lang="en-GB" dirty="0" err="1"/>
              <a:t>aRussian</a:t>
            </a:r>
            <a:r>
              <a:rPr lang="en-GB" dirty="0"/>
              <a:t> transliteration entered into original records using BGN/PCGN 1947 </a:t>
            </a:r>
            <a:r>
              <a:rPr lang="en-GB" dirty="0" err="1"/>
              <a:t>romanisation</a:t>
            </a:r>
            <a:r>
              <a:rPr lang="en-GB" dirty="0"/>
              <a:t> of Russian; Cyrillic text in MARC 880 field(s) reverse transliterated from this by automated process; BGN/PCGN 1947 text then upgraded to Library of Congress </a:t>
            </a:r>
            <a:r>
              <a:rPr lang="en-GB" dirty="0" err="1"/>
              <a:t>romanisation</a:t>
            </a:r>
            <a:r>
              <a:rPr lang="en-GB" dirty="0"/>
              <a:t>.</a:t>
            </a:r>
          </a:p>
        </p:txBody>
      </p:sp>
    </p:spTree>
    <p:extLst>
      <p:ext uri="{BB962C8B-B14F-4D97-AF65-F5344CB8AC3E}">
        <p14:creationId xmlns:p14="http://schemas.microsoft.com/office/powerpoint/2010/main" val="874731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5302" y="223285"/>
            <a:ext cx="10558131" cy="1637414"/>
          </a:xfrm>
        </p:spPr>
        <p:txBody>
          <a:bodyPr>
            <a:normAutofit/>
          </a:bodyPr>
          <a:lstStyle/>
          <a:p>
            <a:r>
              <a:rPr lang="en-GB" dirty="0">
                <a:solidFill>
                  <a:schemeClr val="bg1"/>
                </a:solidFill>
              </a:rPr>
              <a:t>Aim: to create a shared catalogue in Alma searchable through Primo (</a:t>
            </a:r>
            <a:r>
              <a:rPr lang="en-GB" dirty="0" err="1">
                <a:solidFill>
                  <a:schemeClr val="bg1"/>
                </a:solidFill>
              </a:rPr>
              <a:t>iDiscover</a:t>
            </a:r>
            <a:r>
              <a:rPr lang="en-GB" dirty="0">
                <a:solidFill>
                  <a:schemeClr val="bg1"/>
                </a:solidFill>
              </a:rPr>
              <a:t>)</a:t>
            </a:r>
          </a:p>
        </p:txBody>
      </p:sp>
      <p:sp>
        <p:nvSpPr>
          <p:cNvPr id="3" name="Content Placeholder 2"/>
          <p:cNvSpPr>
            <a:spLocks noGrp="1"/>
          </p:cNvSpPr>
          <p:nvPr>
            <p:ph idx="1"/>
          </p:nvPr>
        </p:nvSpPr>
        <p:spPr>
          <a:xfrm>
            <a:off x="9014690" y="5717309"/>
            <a:ext cx="2724727" cy="459654"/>
          </a:xfrm>
        </p:spPr>
        <p:txBody>
          <a:bodyPr>
            <a:normAutofit fontScale="55000" lnSpcReduction="20000"/>
          </a:bodyPr>
          <a:lstStyle/>
          <a:p>
            <a:r>
              <a:rPr lang="en-GB" dirty="0"/>
              <a:t>Photo credit: Linda CC BY 2.0</a:t>
            </a:r>
          </a:p>
        </p:txBody>
      </p:sp>
    </p:spTree>
    <p:extLst>
      <p:ext uri="{BB962C8B-B14F-4D97-AF65-F5344CB8AC3E}">
        <p14:creationId xmlns:p14="http://schemas.microsoft.com/office/powerpoint/2010/main" val="2870499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976154" cy="2325824"/>
          </a:xfrm>
        </p:spPr>
        <p:txBody>
          <a:bodyPr>
            <a:normAutofit fontScale="90000"/>
          </a:bodyPr>
          <a:lstStyle/>
          <a:p>
            <a:r>
              <a:rPr lang="en-GB" dirty="0"/>
              <a:t>Sample Alma Record (continued)</a:t>
            </a:r>
          </a:p>
        </p:txBody>
      </p:sp>
      <p:sp>
        <p:nvSpPr>
          <p:cNvPr id="3" name="Content Placeholder 2"/>
          <p:cNvSpPr>
            <a:spLocks noGrp="1"/>
          </p:cNvSpPr>
          <p:nvPr>
            <p:ph idx="1"/>
          </p:nvPr>
        </p:nvSpPr>
        <p:spPr>
          <a:xfrm>
            <a:off x="4274289" y="116958"/>
            <a:ext cx="7368362" cy="6741042"/>
          </a:xfrm>
        </p:spPr>
        <p:txBody>
          <a:bodyPr>
            <a:normAutofit fontScale="47500" lnSpcReduction="20000"/>
          </a:bodyPr>
          <a:lstStyle/>
          <a:p>
            <a:r>
              <a:rPr lang="en-GB" dirty="0"/>
              <a:t>650    07$a629.12 -- Vessels.$2udc</a:t>
            </a:r>
          </a:p>
          <a:p>
            <a:r>
              <a:rPr lang="en-GB" dirty="0"/>
              <a:t>650    07$a629.124.791 -- Vessels for use in ice.$2udc</a:t>
            </a:r>
          </a:p>
          <a:p>
            <a:r>
              <a:rPr lang="en-GB" dirty="0"/>
              <a:t>650    07$a629.124.791.2 -- Icebreakers.$2udc</a:t>
            </a:r>
          </a:p>
          <a:p>
            <a:r>
              <a:rPr lang="en-GB" dirty="0"/>
              <a:t>650    07$a656 continued.6 -- Sea transport.$2udc</a:t>
            </a:r>
          </a:p>
          <a:p>
            <a:r>
              <a:rPr lang="en-GB" dirty="0"/>
              <a:t>650    07$a656.61.052 -- Seamanship.$2udc</a:t>
            </a:r>
          </a:p>
          <a:p>
            <a:r>
              <a:rPr lang="en-GB" dirty="0"/>
              <a:t>650    07$a551.326 -- Floating ice.$2udc</a:t>
            </a:r>
          </a:p>
          <a:p>
            <a:r>
              <a:rPr lang="en-GB" dirty="0"/>
              <a:t>650    07$a330.34 -- Economic development.$2udc</a:t>
            </a:r>
          </a:p>
          <a:p>
            <a:r>
              <a:rPr lang="en-GB" dirty="0"/>
              <a:t>650    07$a502 -- Environmental issues.$2udc</a:t>
            </a:r>
          </a:p>
          <a:p>
            <a:r>
              <a:rPr lang="en-GB" dirty="0"/>
              <a:t>650    07$a93 -- History.$2udc</a:t>
            </a:r>
          </a:p>
          <a:p>
            <a:r>
              <a:rPr lang="en-GB" dirty="0"/>
              <a:t>650    07$a93"19" -- Twentieth century.$2udc</a:t>
            </a:r>
          </a:p>
          <a:p>
            <a:r>
              <a:rPr lang="en-GB" dirty="0"/>
              <a:t>650    07$a93"20" -- Twenty-first century.$2udc</a:t>
            </a:r>
          </a:p>
          <a:p>
            <a:r>
              <a:rPr lang="en-GB" dirty="0"/>
              <a:t>650    07$a91 -- Geography, exploration and travel.$2udc</a:t>
            </a:r>
          </a:p>
          <a:p>
            <a:r>
              <a:rPr lang="en-GB" dirty="0"/>
              <a:t>650    07$aL -- Communication and transportation.$2local</a:t>
            </a:r>
          </a:p>
          <a:p>
            <a:r>
              <a:rPr lang="en-GB" dirty="0"/>
              <a:t>651    #7$a(*501) -- Russia (Federation).$2udc</a:t>
            </a:r>
          </a:p>
          <a:p>
            <a:r>
              <a:rPr lang="en-GB" dirty="0"/>
              <a:t>651    #7$a(*60) -- Arctic Ocean and adjacent waters.$2udc</a:t>
            </a:r>
          </a:p>
          <a:p>
            <a:r>
              <a:rPr lang="en-GB" dirty="0"/>
              <a:t>651    #7$a(*68) -- Arctic Ocean, seas adjacent to Russia.$2udc</a:t>
            </a:r>
          </a:p>
          <a:p>
            <a:r>
              <a:rPr lang="en-GB" dirty="0"/>
              <a:t>651    #7$a(*682) -- Chukchi Sea.$2udc</a:t>
            </a:r>
          </a:p>
          <a:p>
            <a:r>
              <a:rPr lang="en-GB" dirty="0"/>
              <a:t>651    #7$a(*683) -- East Siberian Sea.$2udc</a:t>
            </a:r>
          </a:p>
          <a:p>
            <a:r>
              <a:rPr lang="en-GB" dirty="0"/>
              <a:t>651    #7$a(*684) -- Laptev Sea.$2udc</a:t>
            </a:r>
          </a:p>
          <a:p>
            <a:r>
              <a:rPr lang="en-GB" dirty="0"/>
              <a:t>651    #7$a(*685) -- Kara Sea.$2udc</a:t>
            </a:r>
          </a:p>
          <a:p>
            <a:r>
              <a:rPr lang="en-GB" dirty="0"/>
              <a:t>880    10$6245-01/(</a:t>
            </a:r>
            <a:r>
              <a:rPr lang="en-GB" dirty="0" err="1"/>
              <a:t>N$aRussian</a:t>
            </a:r>
            <a:r>
              <a:rPr lang="en-GB" dirty="0"/>
              <a:t> Arctic seas = </a:t>
            </a:r>
            <a:r>
              <a:rPr lang="az-Cyrl-AZ" dirty="0"/>
              <a:t>Моря Российской Арктики /$</a:t>
            </a:r>
            <a:r>
              <a:rPr lang="en-GB" dirty="0"/>
              <a:t>c</a:t>
            </a:r>
            <a:r>
              <a:rPr lang="az-Cyrl-AZ" dirty="0"/>
              <a:t>Наталыа Марченко.</a:t>
            </a:r>
          </a:p>
          <a:p>
            <a:r>
              <a:rPr lang="az-Cyrl-AZ" dirty="0"/>
              <a:t>916    ##$</a:t>
            </a:r>
            <a:r>
              <a:rPr lang="en-GB" dirty="0"/>
              <a:t>a148457 -- 2014/06/30 -- NOM</a:t>
            </a:r>
          </a:p>
          <a:p>
            <a:r>
              <a:rPr lang="en-GB" dirty="0"/>
              <a:t>917    ##$</a:t>
            </a:r>
            <a:r>
              <a:rPr lang="en-GB" dirty="0" err="1"/>
              <a:t>aUnenhanced</a:t>
            </a:r>
            <a:r>
              <a:rPr lang="en-GB" dirty="0"/>
              <a:t> record from Muscat, imported 2019</a:t>
            </a:r>
          </a:p>
          <a:p>
            <a:r>
              <a:rPr lang="en-GB" dirty="0"/>
              <a:t>948    3#$a20190930 $</a:t>
            </a:r>
            <a:r>
              <a:rPr lang="en-GB" dirty="0" err="1"/>
              <a:t>bIW</a:t>
            </a:r>
            <a:r>
              <a:rPr lang="en-GB" dirty="0"/>
              <a:t>; NOM</a:t>
            </a:r>
          </a:p>
          <a:p>
            <a:endParaRPr lang="en-GB" dirty="0"/>
          </a:p>
        </p:txBody>
      </p:sp>
    </p:spTree>
    <p:extLst>
      <p:ext uri="{BB962C8B-B14F-4D97-AF65-F5344CB8AC3E}">
        <p14:creationId xmlns:p14="http://schemas.microsoft.com/office/powerpoint/2010/main" val="115443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bg1"/>
                </a:solidFill>
              </a:rPr>
              <a:t>Widely accessible in the Arctic… </a:t>
            </a:r>
            <a:br>
              <a:rPr lang="en-GB" dirty="0">
                <a:solidFill>
                  <a:schemeClr val="bg1"/>
                </a:solidFill>
              </a:rPr>
            </a:br>
            <a:endParaRPr lang="en-GB" dirty="0">
              <a:solidFill>
                <a:schemeClr val="bg1"/>
              </a:solidFill>
            </a:endParaRPr>
          </a:p>
        </p:txBody>
      </p:sp>
      <p:sp>
        <p:nvSpPr>
          <p:cNvPr id="15" name="TextBox 14"/>
          <p:cNvSpPr txBox="1"/>
          <p:nvPr/>
        </p:nvSpPr>
        <p:spPr>
          <a:xfrm>
            <a:off x="7721600" y="5948218"/>
            <a:ext cx="3537527" cy="523220"/>
          </a:xfrm>
          <a:prstGeom prst="rect">
            <a:avLst/>
          </a:prstGeom>
          <a:noFill/>
        </p:spPr>
        <p:txBody>
          <a:bodyPr wrap="square" rtlCol="0">
            <a:spAutoFit/>
          </a:bodyPr>
          <a:lstStyle/>
          <a:p>
            <a:r>
              <a:rPr lang="en-GB" sz="2800" dirty="0">
                <a:solidFill>
                  <a:schemeClr val="bg1"/>
                </a:solidFill>
              </a:rPr>
              <a:t>Public Library, Tromsø</a:t>
            </a:r>
            <a:endParaRPr lang="en-GB" sz="2800" dirty="0"/>
          </a:p>
        </p:txBody>
      </p:sp>
    </p:spTree>
    <p:extLst>
      <p:ext uri="{BB962C8B-B14F-4D97-AF65-F5344CB8AC3E}">
        <p14:creationId xmlns:p14="http://schemas.microsoft.com/office/powerpoint/2010/main" val="24829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58236" cy="1325563"/>
          </a:xfrm>
        </p:spPr>
        <p:txBody>
          <a:bodyPr/>
          <a:lstStyle/>
          <a:p>
            <a:r>
              <a:rPr lang="en-GB" dirty="0"/>
              <a:t>…and Antarctic</a:t>
            </a:r>
          </a:p>
        </p:txBody>
      </p:sp>
      <p:sp>
        <p:nvSpPr>
          <p:cNvPr id="3" name="Content Placeholder 2"/>
          <p:cNvSpPr>
            <a:spLocks noGrp="1"/>
          </p:cNvSpPr>
          <p:nvPr>
            <p:ph idx="1"/>
          </p:nvPr>
        </p:nvSpPr>
        <p:spPr>
          <a:xfrm>
            <a:off x="1080656" y="5846617"/>
            <a:ext cx="10273144" cy="609601"/>
          </a:xfrm>
        </p:spPr>
        <p:txBody>
          <a:bodyPr>
            <a:normAutofit fontScale="92500"/>
          </a:bodyPr>
          <a:lstStyle/>
          <a:p>
            <a:pPr marL="0" indent="0">
              <a:buNone/>
            </a:pPr>
            <a:r>
              <a:rPr lang="en-GB" dirty="0">
                <a:solidFill>
                  <a:schemeClr val="bg1"/>
                </a:solidFill>
              </a:rPr>
              <a:t>The James Clark Ross, </a:t>
            </a:r>
            <a:r>
              <a:rPr lang="en-GB" dirty="0" err="1">
                <a:solidFill>
                  <a:schemeClr val="bg1"/>
                </a:solidFill>
              </a:rPr>
              <a:t>Rothera</a:t>
            </a:r>
            <a:r>
              <a:rPr lang="en-GB" dirty="0">
                <a:solidFill>
                  <a:schemeClr val="bg1"/>
                </a:solidFill>
              </a:rPr>
              <a:t> Research Station, British Antarctic Survey</a:t>
            </a:r>
          </a:p>
        </p:txBody>
      </p:sp>
    </p:spTree>
    <p:extLst>
      <p:ext uri="{BB962C8B-B14F-4D97-AF65-F5344CB8AC3E}">
        <p14:creationId xmlns:p14="http://schemas.microsoft.com/office/powerpoint/2010/main" val="721411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Bibliography – Polar UDC and Muscat </a:t>
            </a:r>
          </a:p>
        </p:txBody>
      </p:sp>
      <p:sp>
        <p:nvSpPr>
          <p:cNvPr id="3" name="Content Placeholder 2"/>
          <p:cNvSpPr>
            <a:spLocks noGrp="1"/>
          </p:cNvSpPr>
          <p:nvPr>
            <p:ph idx="1"/>
          </p:nvPr>
        </p:nvSpPr>
        <p:spPr/>
        <p:txBody>
          <a:bodyPr/>
          <a:lstStyle/>
          <a:p>
            <a:r>
              <a:rPr lang="en-GB" dirty="0"/>
              <a:t>Gilbert, M; Lane, H. (2008) Forty-five numbers for snow: a brief introduction to the UDC for Polar libraries. Extensions and Corrections to the UDC, 30 (2008), pp. 23-26. </a:t>
            </a:r>
            <a:r>
              <a:rPr lang="en-GB" dirty="0">
                <a:hlinkClick r:id="rId3"/>
              </a:rPr>
              <a:t> http://hdl.handle.net/10150/110845</a:t>
            </a:r>
            <a:endParaRPr lang="en-GB" dirty="0"/>
          </a:p>
          <a:p>
            <a:r>
              <a:rPr lang="en-GB" dirty="0">
                <a:hlinkClick r:id="rId4" tooltip="Martin Porter"/>
              </a:rPr>
              <a:t>Porter, M.</a:t>
            </a:r>
            <a:r>
              <a:rPr lang="en-GB" dirty="0"/>
              <a:t> and </a:t>
            </a:r>
            <a:r>
              <a:rPr lang="en-GB" dirty="0" err="1">
                <a:hlinkClick r:id="rId5" tooltip="Valerie Galpin"/>
              </a:rPr>
              <a:t>Galpin</a:t>
            </a:r>
            <a:r>
              <a:rPr lang="en-GB" dirty="0">
                <a:hlinkClick r:id="rId5" tooltip="Valerie Galpin"/>
              </a:rPr>
              <a:t>, V.</a:t>
            </a:r>
            <a:r>
              <a:rPr lang="en-GB" dirty="0"/>
              <a:t> (1988), "Relevance feedback in a public access catalogue for a research library: Muscat at the Scott Polar Research Institute", </a:t>
            </a:r>
            <a:r>
              <a:rPr lang="en-GB" i="1" dirty="0">
                <a:hlinkClick r:id="rId6"/>
              </a:rPr>
              <a:t>Program: electronic library and information systems</a:t>
            </a:r>
            <a:r>
              <a:rPr lang="en-GB" dirty="0"/>
              <a:t>, Vol. 22 No. 1, pp. 1-20. </a:t>
            </a:r>
            <a:r>
              <a:rPr lang="en-GB" dirty="0">
                <a:hlinkClick r:id="rId7" tooltip="DOI: https://doi.org/10.1108/eb046983"/>
              </a:rPr>
              <a:t>https://doi.org/10.1108/eb046983</a:t>
            </a:r>
            <a:r>
              <a:rPr lang="en-GB" dirty="0"/>
              <a:t> </a:t>
            </a:r>
          </a:p>
          <a:p>
            <a:endParaRPr lang="en-GB" dirty="0"/>
          </a:p>
        </p:txBody>
      </p:sp>
    </p:spTree>
    <p:extLst>
      <p:ext uri="{BB962C8B-B14F-4D97-AF65-F5344CB8AC3E}">
        <p14:creationId xmlns:p14="http://schemas.microsoft.com/office/powerpoint/2010/main" val="314372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8000" b="-4000"/>
          </a:stretch>
        </a:blipFill>
        <a:effectLst/>
      </p:bgPr>
    </p:bg>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566658198"/>
              </p:ext>
            </p:extLst>
          </p:nvPr>
        </p:nvGraphicFramePr>
        <p:xfrm>
          <a:off x="265814" y="350874"/>
          <a:ext cx="3104707" cy="55395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p:cNvSpPr txBox="1"/>
          <p:nvPr/>
        </p:nvSpPr>
        <p:spPr>
          <a:xfrm>
            <a:off x="0" y="6031345"/>
            <a:ext cx="9273309" cy="369332"/>
          </a:xfrm>
          <a:prstGeom prst="rect">
            <a:avLst/>
          </a:prstGeom>
          <a:noFill/>
        </p:spPr>
        <p:txBody>
          <a:bodyPr wrap="square" rtlCol="0">
            <a:spAutoFit/>
          </a:bodyPr>
          <a:lstStyle/>
          <a:p>
            <a:r>
              <a:rPr lang="en-GB" dirty="0"/>
              <a:t>Photo credit: Hugh Broughton Architects Halley VI centre CC BY 2.0</a:t>
            </a:r>
          </a:p>
        </p:txBody>
      </p:sp>
    </p:spTree>
    <p:extLst>
      <p:ext uri="{BB962C8B-B14F-4D97-AF65-F5344CB8AC3E}">
        <p14:creationId xmlns:p14="http://schemas.microsoft.com/office/powerpoint/2010/main" val="1666343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8000" r="-8000"/>
          </a:stretch>
        </a:blipFill>
        <a:effectLst/>
      </p:bgPr>
    </p:bg>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392153666"/>
              </p:ext>
            </p:extLst>
          </p:nvPr>
        </p:nvGraphicFramePr>
        <p:xfrm>
          <a:off x="170822" y="221065"/>
          <a:ext cx="3890815" cy="58280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7375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tint val="40000"/>
          </a:schemeClr>
        </a:solidFill>
        <a:effectLst/>
      </p:bgPr>
    </p:bg>
    <p:spTree>
      <p:nvGrpSpPr>
        <p:cNvPr id="1" name=""/>
        <p:cNvGrpSpPr/>
        <p:nvPr/>
      </p:nvGrpSpPr>
      <p:grpSpPr>
        <a:xfrm>
          <a:off x="0" y="0"/>
          <a:ext cx="0" cy="0"/>
          <a:chOff x="0" y="0"/>
          <a:chExt cx="0" cy="0"/>
        </a:xfrm>
      </p:grpSpPr>
      <p:pic>
        <p:nvPicPr>
          <p:cNvPr id="12" name="Picture 11" descr="Clipart - Thank You Pinn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09" y="-166253"/>
            <a:ext cx="7024252" cy="7024252"/>
          </a:xfrm>
          <a:prstGeom prst="rect">
            <a:avLst/>
          </a:prstGeom>
        </p:spPr>
      </p:pic>
      <p:sp>
        <p:nvSpPr>
          <p:cNvPr id="2" name="TextBox 1"/>
          <p:cNvSpPr txBox="1"/>
          <p:nvPr/>
        </p:nvSpPr>
        <p:spPr>
          <a:xfrm>
            <a:off x="7566409" y="733531"/>
            <a:ext cx="4421275" cy="6001643"/>
          </a:xfrm>
          <a:prstGeom prst="rect">
            <a:avLst/>
          </a:prstGeom>
          <a:noFill/>
        </p:spPr>
        <p:txBody>
          <a:bodyPr wrap="square" rtlCol="0">
            <a:spAutoFit/>
          </a:bodyPr>
          <a:lstStyle/>
          <a:p>
            <a:pPr marL="285750" lvl="0" indent="-285750">
              <a:buFont typeface="Arial" panose="020B0604020202020204" pitchFamily="34" charset="0"/>
              <a:buChar char="•"/>
              <a:defRPr/>
            </a:pPr>
            <a:r>
              <a:rPr lang="en-GB" sz="2400" dirty="0"/>
              <a:t>Emma Coonan</a:t>
            </a:r>
          </a:p>
          <a:p>
            <a:pPr marL="285750" lvl="0" indent="-285750">
              <a:buFont typeface="Arial" panose="020B0604020202020204" pitchFamily="34" charset="0"/>
              <a:buChar char="•"/>
              <a:defRPr/>
            </a:pPr>
            <a:r>
              <a:rPr lang="en-GB" sz="2400" dirty="0"/>
              <a:t>George Cronin</a:t>
            </a:r>
          </a:p>
          <a:p>
            <a:pPr marL="285750" lvl="0" indent="-285750">
              <a:buFont typeface="Arial" panose="020B0604020202020204" pitchFamily="34" charset="0"/>
              <a:buChar char="•"/>
              <a:defRPr/>
            </a:pPr>
            <a:r>
              <a:rPr lang="en-GB" sz="2400" dirty="0"/>
              <a:t>Martin French</a:t>
            </a:r>
          </a:p>
          <a:p>
            <a:pPr marL="285750" lvl="0" indent="-285750">
              <a:buFont typeface="Arial" panose="020B0604020202020204" pitchFamily="34" charset="0"/>
              <a:buChar char="•"/>
              <a:defRPr/>
            </a:pPr>
            <a:r>
              <a:rPr lang="en-GB" sz="2400" dirty="0"/>
              <a:t>Rick </a:t>
            </a:r>
            <a:r>
              <a:rPr lang="en-GB" sz="2400" dirty="0" err="1"/>
              <a:t>Frolich</a:t>
            </a:r>
            <a:r>
              <a:rPr lang="en-GB" sz="2400" dirty="0"/>
              <a:t>             </a:t>
            </a:r>
          </a:p>
          <a:p>
            <a:pPr marL="285750" lvl="0" indent="-285750">
              <a:buFont typeface="Arial" panose="020B0604020202020204" pitchFamily="34" charset="0"/>
              <a:buChar char="•"/>
              <a:defRPr/>
            </a:pPr>
            <a:r>
              <a:rPr lang="en-GB" sz="2400" dirty="0">
                <a:solidFill>
                  <a:srgbClr val="1B3863"/>
                </a:solidFill>
              </a:rPr>
              <a:t>Pete </a:t>
            </a:r>
            <a:r>
              <a:rPr lang="en-GB" sz="2400" dirty="0" err="1">
                <a:solidFill>
                  <a:srgbClr val="1B3863"/>
                </a:solidFill>
              </a:rPr>
              <a:t>Girling</a:t>
            </a:r>
            <a:endParaRPr lang="en-GB" sz="2400" dirty="0">
              <a:solidFill>
                <a:srgbClr val="1B3863"/>
              </a:solidFill>
            </a:endParaRPr>
          </a:p>
          <a:p>
            <a:pPr marL="285750" lvl="0" indent="-285750">
              <a:buFont typeface="Arial" panose="020B0604020202020204" pitchFamily="34" charset="0"/>
              <a:buChar char="•"/>
              <a:defRPr/>
            </a:pPr>
            <a:r>
              <a:rPr lang="en-GB" sz="2400" dirty="0" err="1"/>
              <a:t>Janey</a:t>
            </a:r>
            <a:r>
              <a:rPr lang="en-GB" sz="2400" dirty="0"/>
              <a:t> Huber-</a:t>
            </a:r>
            <a:r>
              <a:rPr lang="en-GB" sz="2400" dirty="0" err="1"/>
              <a:t>Reacher</a:t>
            </a:r>
            <a:endParaRPr lang="en-GB" sz="2400" dirty="0"/>
          </a:p>
          <a:p>
            <a:pPr marL="285750" lvl="0" indent="-285750">
              <a:buFont typeface="Arial" panose="020B0604020202020204" pitchFamily="34" charset="0"/>
              <a:buChar char="•"/>
              <a:defRPr/>
            </a:pPr>
            <a:r>
              <a:rPr lang="en-GB" sz="2400" dirty="0"/>
              <a:t>Robin James</a:t>
            </a:r>
            <a:endParaRPr lang="en-GB" sz="2400" dirty="0">
              <a:solidFill>
                <a:srgbClr val="1B3863"/>
              </a:solidFill>
            </a:endParaRPr>
          </a:p>
          <a:p>
            <a:pPr marL="285750" lvl="0" indent="-285750">
              <a:buFont typeface="Arial" panose="020B0604020202020204" pitchFamily="34" charset="0"/>
              <a:buChar char="•"/>
              <a:defRPr/>
            </a:pPr>
            <a:r>
              <a:rPr lang="en-GB" sz="2400" dirty="0"/>
              <a:t>Ann Keith</a:t>
            </a:r>
          </a:p>
          <a:p>
            <a:pPr marL="285750" lvl="0" indent="-285750">
              <a:buFont typeface="Arial" panose="020B0604020202020204" pitchFamily="34" charset="0"/>
              <a:buChar char="•"/>
              <a:defRPr/>
            </a:pPr>
            <a:r>
              <a:rPr lang="en-GB" sz="2400" dirty="0"/>
              <a:t>Martin Lucas-Smith</a:t>
            </a:r>
          </a:p>
          <a:p>
            <a:pPr marL="285750" lvl="0" indent="-285750">
              <a:buFont typeface="Arial" panose="020B0604020202020204" pitchFamily="34" charset="0"/>
              <a:buChar char="•"/>
              <a:defRPr/>
            </a:pPr>
            <a:r>
              <a:rPr lang="en-GB" sz="2400" dirty="0"/>
              <a:t>Frankie Marsh</a:t>
            </a:r>
          </a:p>
          <a:p>
            <a:pPr marL="285750" lvl="0" indent="-285750">
              <a:buFont typeface="Arial" panose="020B0604020202020204" pitchFamily="34" charset="0"/>
              <a:buChar char="•"/>
              <a:defRPr/>
            </a:pPr>
            <a:r>
              <a:rPr lang="en-GB" sz="2400" dirty="0"/>
              <a:t>Sarah Middle</a:t>
            </a:r>
          </a:p>
          <a:p>
            <a:pPr marL="285750" lvl="0" indent="-285750">
              <a:buFont typeface="Arial" panose="020B0604020202020204" pitchFamily="34" charset="0"/>
              <a:buChar char="•"/>
              <a:defRPr/>
            </a:pPr>
            <a:r>
              <a:rPr lang="en-GB" sz="2400" dirty="0"/>
              <a:t>Niamh </a:t>
            </a:r>
            <a:r>
              <a:rPr lang="en-GB" sz="2400" dirty="0" err="1"/>
              <a:t>O’Mahony</a:t>
            </a:r>
            <a:endParaRPr lang="en-GB" sz="2400" dirty="0"/>
          </a:p>
          <a:p>
            <a:pPr marL="285750" lvl="0" indent="-285750">
              <a:buFont typeface="Arial" panose="020B0604020202020204" pitchFamily="34" charset="0"/>
              <a:buChar char="•"/>
              <a:defRPr/>
            </a:pPr>
            <a:r>
              <a:rPr lang="en-GB" sz="2400" dirty="0"/>
              <a:t>Hilary Shibata</a:t>
            </a:r>
          </a:p>
          <a:p>
            <a:pPr marL="285750" lvl="0" indent="-285750">
              <a:buFont typeface="Arial" panose="020B0604020202020204" pitchFamily="34" charset="0"/>
              <a:buChar char="•"/>
              <a:defRPr/>
            </a:pPr>
            <a:r>
              <a:rPr lang="en-GB" sz="2400" dirty="0">
                <a:solidFill>
                  <a:srgbClr val="1B3863"/>
                </a:solidFill>
              </a:rPr>
              <a:t>Paul Taylor-Crush</a:t>
            </a:r>
          </a:p>
          <a:p>
            <a:pPr marL="285750" lvl="0" indent="-285750">
              <a:buFont typeface="Arial" panose="020B0604020202020204" pitchFamily="34" charset="0"/>
              <a:buChar char="•"/>
              <a:defRPr/>
            </a:pPr>
            <a:r>
              <a:rPr lang="en-GB" sz="2400" dirty="0"/>
              <a:t>Isabella Warren </a:t>
            </a:r>
          </a:p>
          <a:p>
            <a:pPr marL="285750" lvl="0" indent="-285750">
              <a:buFont typeface="Arial" panose="020B0604020202020204" pitchFamily="34" charset="0"/>
              <a:buChar char="•"/>
              <a:defRPr/>
            </a:pPr>
            <a:r>
              <a:rPr lang="en-GB" sz="2400" dirty="0"/>
              <a:t>Jeremy Wong </a:t>
            </a:r>
          </a:p>
        </p:txBody>
      </p:sp>
    </p:spTree>
    <p:extLst>
      <p:ext uri="{BB962C8B-B14F-4D97-AF65-F5344CB8AC3E}">
        <p14:creationId xmlns:p14="http://schemas.microsoft.com/office/powerpoint/2010/main" val="3627938507"/>
      </p:ext>
    </p:extLst>
  </p:cSld>
  <p:clrMapOvr>
    <a:masterClrMapping/>
  </p:clrMapOvr>
</p:sld>
</file>

<file path=ppt/theme/theme1.xml><?xml version="1.0" encoding="utf-8"?>
<a:theme xmlns:a="http://schemas.openxmlformats.org/drawingml/2006/main" name="Office Theme">
  <a:themeElements>
    <a:clrScheme name="SPRI colour pallette">
      <a:dk1>
        <a:srgbClr val="1B3863"/>
      </a:dk1>
      <a:lt1>
        <a:sysClr val="window" lastClr="FFFFFF"/>
      </a:lt1>
      <a:dk2>
        <a:srgbClr val="1D648D"/>
      </a:dk2>
      <a:lt2>
        <a:srgbClr val="BCE2F2"/>
      </a:lt2>
      <a:accent1>
        <a:srgbClr val="43AEDA"/>
      </a:accent1>
      <a:accent2>
        <a:srgbClr val="878787"/>
      </a:accent2>
      <a:accent3>
        <a:srgbClr val="A5A5A5"/>
      </a:accent3>
      <a:accent4>
        <a:srgbClr val="E9051E"/>
      </a:accent4>
      <a:accent5>
        <a:srgbClr val="4472C4"/>
      </a:accent5>
      <a:accent6>
        <a:srgbClr val="BCE2F2"/>
      </a:accent6>
      <a:hlink>
        <a:srgbClr val="43AEDA"/>
      </a:hlink>
      <a:folHlink>
        <a:srgbClr val="43AEDA"/>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2578</TotalTime>
  <Words>2474</Words>
  <Application>Microsoft Macintosh PowerPoint</Application>
  <PresentationFormat>Widescreen</PresentationFormat>
  <Paragraphs>264</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Have you searched the Library catalogue?  Migrating catalogue records from pre-internet software to a modern library management system supporting MARC21</vt:lpstr>
      <vt:lpstr>Introduction</vt:lpstr>
      <vt:lpstr>Aim: to create a shared catalogue in Alma searchable through Primo (iDiscover)</vt:lpstr>
      <vt:lpstr>Widely accessible in the Arctic…  </vt:lpstr>
      <vt:lpstr>…and Antarctic</vt:lpstr>
      <vt:lpstr>Bibliography – Polar UDC and Muscat </vt:lpstr>
      <vt:lpstr>PowerPoint Presentation</vt:lpstr>
      <vt:lpstr>PowerPoint Presentation</vt:lpstr>
      <vt:lpstr>PowerPoint Presentation</vt:lpstr>
      <vt:lpstr>Muscat: 1980s technology</vt:lpstr>
      <vt:lpstr>The conversion process</vt:lpstr>
      <vt:lpstr>Conversion process</vt:lpstr>
      <vt:lpstr>Conversion</vt:lpstr>
      <vt:lpstr>Conversion</vt:lpstr>
      <vt:lpstr>Conversion</vt:lpstr>
      <vt:lpstr>Conversion</vt:lpstr>
      <vt:lpstr>Conversion</vt:lpstr>
      <vt:lpstr>Conversion</vt:lpstr>
      <vt:lpstr>Conversion</vt:lpstr>
      <vt:lpstr>Reports and tests</vt:lpstr>
      <vt:lpstr>Conversion</vt:lpstr>
      <vt:lpstr>Conversion</vt:lpstr>
      <vt:lpstr>Authors: 1xx/7xx/245</vt:lpstr>
      <vt:lpstr>Analytics – parent/child relationships</vt:lpstr>
      <vt:lpstr>Russian / Transliteration</vt:lpstr>
      <vt:lpstr>Reports</vt:lpstr>
      <vt:lpstr>Project close</vt:lpstr>
      <vt:lpstr>Sample record: iDiscover</vt:lpstr>
      <vt:lpstr>Sample Alma Record</vt:lpstr>
      <vt:lpstr>Sample Alma Record (continued)</vt:lpstr>
    </vt:vector>
  </TitlesOfParts>
  <Company>University of Cambridge Chemical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Connelly</dc:creator>
  <cp:lastModifiedBy>CycleStreets Ltd</cp:lastModifiedBy>
  <cp:revision>254</cp:revision>
  <cp:lastPrinted>2020-09-08T15:49:49Z</cp:lastPrinted>
  <dcterms:created xsi:type="dcterms:W3CDTF">2018-11-24T14:32:18Z</dcterms:created>
  <dcterms:modified xsi:type="dcterms:W3CDTF">2020-09-09T16:11:31Z</dcterms:modified>
</cp:coreProperties>
</file>